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1" r:id="rId11"/>
    <p:sldId id="270" r:id="rId12"/>
    <p:sldId id="260" r:id="rId13"/>
    <p:sldId id="26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23FF94-75BB-4C52-BE71-888C0DA5DC91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B9C6D5-D746-4735-84E1-8D3B410378D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72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Научно-исследовательский проект экологический проблематики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bg1"/>
                </a:solidFill>
              </a:rPr>
              <a:t>Виды опросов при полевом исследовании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r>
              <a:rPr lang="ru-RU" dirty="0">
                <a:solidFill>
                  <a:schemeClr val="bg1"/>
                </a:solidFill>
              </a:rPr>
              <a:t>анкетный опрос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интервью</a:t>
            </a:r>
            <a:r>
              <a:rPr lang="ru-RU" dirty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телефонный </a:t>
            </a:r>
            <a:r>
              <a:rPr lang="ru-RU" dirty="0">
                <a:solidFill>
                  <a:schemeClr val="bg1"/>
                </a:solidFill>
              </a:rPr>
              <a:t>опрос 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почтовый </a:t>
            </a:r>
            <a:r>
              <a:rPr lang="ru-RU" dirty="0">
                <a:solidFill>
                  <a:schemeClr val="bg1"/>
                </a:solidFill>
              </a:rPr>
              <a:t>опрос 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квартирные опросы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онлайн опрос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Опрос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5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1 В.И. </a:t>
            </a:r>
            <a:r>
              <a:rPr lang="ru-RU" dirty="0" err="1">
                <a:solidFill>
                  <a:schemeClr val="bg1"/>
                </a:solidFill>
              </a:rPr>
              <a:t>Добреньков</a:t>
            </a:r>
            <a:r>
              <a:rPr lang="ru-RU" dirty="0">
                <a:solidFill>
                  <a:schemeClr val="bg1"/>
                </a:solidFill>
              </a:rPr>
              <a:t>, А.И. Кравченко. </a:t>
            </a:r>
            <a:r>
              <a:rPr lang="ru-RU" dirty="0" smtClean="0">
                <a:solidFill>
                  <a:schemeClr val="bg1"/>
                </a:solidFill>
              </a:rPr>
              <a:t>Методы социологического исследования: </a:t>
            </a:r>
            <a:r>
              <a:rPr lang="ru-RU" dirty="0">
                <a:solidFill>
                  <a:schemeClr val="bg1"/>
                </a:solidFill>
              </a:rPr>
              <a:t>Учебник. — М.: ИНФРА-М, 2004.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2.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Тощенко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Ж.Т. </a:t>
            </a:r>
            <a:r>
              <a:rPr lang="ru-RU" dirty="0">
                <a:solidFill>
                  <a:schemeClr val="bg1"/>
                </a:solidFill>
              </a:rPr>
              <a:t>Тезаурус социологии, Книга 2, Методология и методы социологических исследований</a:t>
            </a:r>
            <a:r>
              <a:rPr lang="ru-RU" dirty="0" smtClean="0">
                <a:solidFill>
                  <a:schemeClr val="bg1"/>
                </a:solidFill>
              </a:rPr>
              <a:t>,., </a:t>
            </a:r>
            <a:r>
              <a:rPr lang="ru-RU" dirty="0">
                <a:solidFill>
                  <a:schemeClr val="bg1"/>
                </a:solidFill>
              </a:rPr>
              <a:t>2013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Литература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5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/>
              <a:t>	</a:t>
            </a:r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Форма представления научно-исследовательского проекта экологической проблематики</a:t>
            </a:r>
            <a:endParaRPr lang="ru-RU" sz="2800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55506"/>
              </p:ext>
            </p:extLst>
          </p:nvPr>
        </p:nvGraphicFramePr>
        <p:xfrm>
          <a:off x="1533207" y="1473549"/>
          <a:ext cx="6077585" cy="4560509"/>
        </p:xfrm>
        <a:graphic>
          <a:graphicData uri="http://schemas.openxmlformats.org/drawingml/2006/table">
            <a:tbl>
              <a:tblPr firstRow="1" firstCol="1" bandRow="1"/>
              <a:tblGrid>
                <a:gridCol w="5289550"/>
                <a:gridCol w="7880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образовательного учреждения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социального проекта (ФИО, должность, адрес, мобильный телефон, страница в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ВКонтакте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Ответственный за заполнение конкурсной документации (ФИО, адрес, мобильный телефон, страница в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Вконтакте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Команда проекта (ФИО, роль в проекте)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проекта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Проблемное поле исследования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Актуальность проблематики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 проекта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 проекта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 проекта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Целевые аудитории проекта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исследования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 проекта (основное содержание  проекта). Не более 10 000 знаков с пробелами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Выводы проекта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Список использованной литературы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Иллюстративный материал (таблицы, фотографии, графики и т.д.). Иллюстративный материал не более 10 МБ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Награды и победы проекта (скан отзывов экспертов, грамот, дипломов в формате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pdf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-формате)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854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dirty="0">
                <a:solidFill>
                  <a:schemeClr val="bg1"/>
                </a:solidFill>
              </a:rPr>
              <a:t>материалы должны соответствовать тематике конкурса;</a:t>
            </a:r>
          </a:p>
          <a:p>
            <a:r>
              <a:rPr lang="ru-RU" dirty="0">
                <a:solidFill>
                  <a:schemeClr val="bg1"/>
                </a:solidFill>
              </a:rPr>
              <a:t>- уровень постановки проблемы, актуальность;</a:t>
            </a:r>
          </a:p>
          <a:p>
            <a:r>
              <a:rPr lang="ru-RU" dirty="0">
                <a:solidFill>
                  <a:schemeClr val="bg1"/>
                </a:solidFill>
              </a:rPr>
              <a:t>- глубина исследования;</a:t>
            </a:r>
          </a:p>
          <a:p>
            <a:r>
              <a:rPr lang="ru-RU" dirty="0">
                <a:solidFill>
                  <a:schemeClr val="bg1"/>
                </a:solidFill>
              </a:rPr>
              <a:t>- грамотность и логичность изложения;</a:t>
            </a:r>
          </a:p>
          <a:p>
            <a:r>
              <a:rPr lang="ru-RU" dirty="0">
                <a:solidFill>
                  <a:schemeClr val="bg1"/>
                </a:solidFill>
              </a:rPr>
              <a:t>- релевантность методов исследования;</a:t>
            </a:r>
          </a:p>
          <a:p>
            <a:r>
              <a:rPr lang="ru-RU" dirty="0">
                <a:solidFill>
                  <a:schemeClr val="bg1"/>
                </a:solidFill>
              </a:rPr>
              <a:t>- корректность в использовании литературных источников;</a:t>
            </a:r>
          </a:p>
          <a:p>
            <a:r>
              <a:rPr lang="ru-RU" dirty="0">
                <a:solidFill>
                  <a:schemeClr val="bg1"/>
                </a:solidFill>
              </a:rPr>
              <a:t>- количество литературных источников;</a:t>
            </a:r>
          </a:p>
          <a:p>
            <a:r>
              <a:rPr lang="ru-RU" dirty="0">
                <a:solidFill>
                  <a:schemeClr val="bg1"/>
                </a:solidFill>
              </a:rPr>
              <a:t>- релевантность визуальных аргументов (таблицы, фотографии, графики и т.д</a:t>
            </a:r>
            <a:r>
              <a:rPr lang="ru-RU" dirty="0" smtClean="0">
                <a:solidFill>
                  <a:schemeClr val="bg1"/>
                </a:solidFill>
              </a:rPr>
              <a:t>.);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2800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800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8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8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800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800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8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8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spc="0" dirty="0" smtClean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Критерии </a:t>
            </a:r>
            <a:r>
              <a:rPr lang="ru-RU" sz="24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оценивания научно-исследовательских проектов экологической </a:t>
            </a:r>
            <a:r>
              <a:rPr lang="ru-RU" sz="2400" spc="0" dirty="0" smtClean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проблематики</a:t>
            </a:r>
            <a:r>
              <a:rPr lang="ru-RU" sz="24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/>
            </a:r>
            <a:br>
              <a:rPr lang="ru-RU" sz="24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71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572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6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Научно-исследовательский проект -  это инструмент </a:t>
            </a:r>
            <a:r>
              <a:rPr lang="ru-RU" dirty="0" smtClean="0">
                <a:solidFill>
                  <a:schemeClr val="bg1"/>
                </a:solidFill>
              </a:rPr>
              <a:t>изучения явлений </a:t>
            </a:r>
            <a:r>
              <a:rPr lang="ru-RU" dirty="0">
                <a:solidFill>
                  <a:schemeClr val="bg1"/>
                </a:solidFill>
              </a:rPr>
              <a:t>в их конкретном состоянии с помощью методов, позволяющих проводить количественные и качественные сбор, измерения, обобщения, анализ </a:t>
            </a:r>
            <a:r>
              <a:rPr lang="ru-RU" dirty="0" smtClean="0">
                <a:solidFill>
                  <a:schemeClr val="bg1"/>
                </a:solidFill>
              </a:rPr>
              <a:t>информации.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Понятие </a:t>
            </a:r>
            <a:r>
              <a:rPr lang="ru-RU" sz="28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научно-исследовательский </a:t>
            </a:r>
            <a:r>
              <a:rPr lang="ru-RU" sz="2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проект экологический проблематики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Цель: выявление уровня экологической ответственности среди жителей Томска и Томской области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Задачи: 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Описать проблемное поле исследования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Обосновать актуальность выявленной проблемы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Обосновать выбор методов изучения проблемы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Исследовать выявленную проблему выбранными методами исследования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Разработка выводов и рекомендаций по решению проблемы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Научно-исследовательский проект экологический проблематики</a:t>
            </a:r>
          </a:p>
        </p:txBody>
      </p:sp>
    </p:spTree>
    <p:extLst>
      <p:ext uri="{BB962C8B-B14F-4D97-AF65-F5344CB8AC3E}">
        <p14:creationId xmlns:p14="http://schemas.microsoft.com/office/powerpoint/2010/main" val="12169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ru-RU" sz="1800" dirty="0">
                <a:solidFill>
                  <a:schemeClr val="bg1"/>
                </a:solidFill>
                <a:latin typeface="+mj-lt"/>
              </a:rPr>
              <a:t>Сознательное отношение </a:t>
            </a:r>
            <a:r>
              <a:rPr lang="ru-RU" sz="1800" dirty="0" smtClean="0">
                <a:solidFill>
                  <a:schemeClr val="bg1"/>
                </a:solidFill>
                <a:latin typeface="+mj-lt"/>
              </a:rPr>
              <a:t>субъекта </a:t>
            </a:r>
            <a:r>
              <a:rPr lang="ru-RU" sz="1800" dirty="0">
                <a:solidFill>
                  <a:schemeClr val="bg1"/>
                </a:solidFill>
                <a:latin typeface="+mj-lt"/>
              </a:rPr>
              <a:t>к нормативно-правовым требованиям охраны окружающей среды на основе понимания последствий, которые могут возникнуть в результате осуществляемой им хозяйственной деятельности для окружающей среды, и добровольно принятых на себя обязанности и готовности осуществлять превентивные мероприятия по предотвращению нанесения ущерба окружающей среде, а также мероприятия по ликвидации нанесенного ей ущерба.</a:t>
            </a:r>
          </a:p>
          <a:p>
            <a:pPr marL="0" indent="0" algn="just">
              <a:buNone/>
            </a:pPr>
            <a:endParaRPr lang="ru-RU" sz="1800" dirty="0" smtClean="0">
              <a:latin typeface="Constantia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2. Ответственность государства</a:t>
            </a:r>
            <a:r>
              <a:rPr lang="ru-RU" sz="1800" dirty="0">
                <a:solidFill>
                  <a:schemeClr val="bg1"/>
                </a:solidFill>
              </a:rPr>
              <a:t>, общества, человека перед обществом, настоящими и будущими поколениями людей, перед конкретным человеком и </a:t>
            </a:r>
            <a:r>
              <a:rPr lang="ru-RU" sz="1800" dirty="0" err="1" smtClean="0">
                <a:solidFill>
                  <a:schemeClr val="bg1"/>
                </a:solidFill>
              </a:rPr>
              <a:t>природопользователем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Понятие экологической ответственности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Власть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СМИ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Бизнес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Государственные организации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Общественные организации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Инициативная группа / Отдельный человек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Субъекты экологической ответственности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Два типа методов: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1. кабинетные исследования (</a:t>
            </a:r>
            <a:r>
              <a:rPr lang="en-US" dirty="0" smtClean="0">
                <a:solidFill>
                  <a:schemeClr val="bg1"/>
                </a:solidFill>
              </a:rPr>
              <a:t>desk research)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2. полевые исследования (</a:t>
            </a:r>
            <a:r>
              <a:rPr lang="en-US" dirty="0" smtClean="0">
                <a:solidFill>
                  <a:schemeClr val="bg1"/>
                </a:solidFill>
              </a:rPr>
              <a:t>field</a:t>
            </a:r>
            <a:r>
              <a:rPr lang="en-US" dirty="0">
                <a:solidFill>
                  <a:prstClr val="black"/>
                </a:solidFill>
              </a:rPr>
              <a:t> research)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Методы исследования в научно-исследовательском проекте </a:t>
            </a:r>
            <a:r>
              <a:rPr lang="ru-RU" sz="2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экологический проблематики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75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ea typeface="+mj-ea"/>
                <a:cs typeface="+mj-cs"/>
              </a:rPr>
              <a:t>Кабинетные исследования (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desk research</a:t>
            </a:r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)</a:t>
            </a:r>
            <a:r>
              <a:rPr lang="ru-RU" dirty="0" smtClean="0">
                <a:solidFill>
                  <a:schemeClr val="bg1"/>
                </a:solidFill>
                <a:ea typeface="+mj-ea"/>
                <a:cs typeface="+mj-cs"/>
              </a:rPr>
              <a:t> – методы сбора и обработки  уже имеющейся информации, необходимой для решения выявленной проблемы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ea typeface="+mj-ea"/>
                <a:cs typeface="+mj-cs"/>
              </a:rPr>
              <a:t>Виды кабинетного исследования: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bg1"/>
                </a:solidFill>
                <a:ea typeface="+mj-ea"/>
                <a:cs typeface="+mj-cs"/>
              </a:rPr>
              <a:t>Анализ статистических данных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bg1"/>
                </a:solidFill>
                <a:ea typeface="+mj-ea"/>
                <a:cs typeface="+mj-cs"/>
              </a:rPr>
              <a:t>Информационный аудит – комплексная оценка коммуникационных и информационных данных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ea typeface="+mj-ea"/>
                <a:cs typeface="+mj-cs"/>
              </a:rPr>
              <a:t>Контент-анализ - количественный анализ текстов и текстовых массивов с целью последующей содержательной интерпретации выявленных числовых закономерностей</a:t>
            </a:r>
            <a:r>
              <a:rPr lang="ru-RU" dirty="0" smtClean="0">
                <a:solidFill>
                  <a:schemeClr val="bg1"/>
                </a:solidFill>
                <a:ea typeface="+mj-ea"/>
                <a:cs typeface="+mj-cs"/>
              </a:rPr>
              <a:t>. Виды: количественный и неколичественный</a:t>
            </a:r>
            <a:r>
              <a:rPr lang="ru-RU" dirty="0">
                <a:solidFill>
                  <a:prstClr val="white"/>
                </a:solidFill>
                <a:ea typeface="+mj-ea"/>
                <a:cs typeface="+mj-cs"/>
              </a:rPr>
              <a:t/>
            </a:r>
            <a:br>
              <a:rPr lang="ru-RU" dirty="0">
                <a:solidFill>
                  <a:prstClr val="white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 algn="ctr">
              <a:spcBef>
                <a:spcPts val="600"/>
              </a:spcBef>
            </a:pPr>
            <a:r>
              <a:rPr lang="ru-RU" sz="26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К</a:t>
            </a:r>
            <a:r>
              <a:rPr lang="ru-RU" sz="2600" spc="0" dirty="0" smtClean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абинетные </a:t>
            </a:r>
            <a:r>
              <a:rPr lang="ru-RU" sz="26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исследования (</a:t>
            </a:r>
            <a:r>
              <a:rPr lang="en-US" sz="26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>desk research)</a:t>
            </a:r>
            <a:r>
              <a:rPr lang="ru-RU" sz="26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  <a:t/>
            </a:r>
            <a:br>
              <a:rPr lang="ru-RU" sz="2600" spc="0" dirty="0">
                <a:ln>
                  <a:noFill/>
                </a:ln>
                <a:solidFill>
                  <a:schemeClr val="bg1"/>
                </a:solidFill>
                <a:effectLst/>
                <a:ea typeface="+mn-ea"/>
                <a:cs typeface="+mn-cs"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Выбор объекта и единиц </a:t>
            </a:r>
            <a:r>
              <a:rPr lang="ru-RU" dirty="0" smtClean="0">
                <a:solidFill>
                  <a:schemeClr val="bg1"/>
                </a:solidFill>
              </a:rPr>
              <a:t>анализа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Стандартные единицы при анализе текста в контент-анализе:</a:t>
            </a:r>
          </a:p>
          <a:p>
            <a:r>
              <a:rPr lang="ru-RU" dirty="0">
                <a:solidFill>
                  <a:schemeClr val="bg1"/>
                </a:solidFill>
              </a:rPr>
              <a:t>1) слово (термин, символ),</a:t>
            </a:r>
          </a:p>
          <a:p>
            <a:r>
              <a:rPr lang="ru-RU" dirty="0">
                <a:solidFill>
                  <a:schemeClr val="bg1"/>
                </a:solidFill>
              </a:rPr>
              <a:t>2) суждение или законченная мысль,</a:t>
            </a:r>
          </a:p>
          <a:p>
            <a:r>
              <a:rPr lang="ru-RU" dirty="0">
                <a:solidFill>
                  <a:schemeClr val="bg1"/>
                </a:solidFill>
              </a:rPr>
              <a:t>3) тема,</a:t>
            </a:r>
          </a:p>
          <a:p>
            <a:r>
              <a:rPr lang="ru-RU" dirty="0">
                <a:solidFill>
                  <a:schemeClr val="bg1"/>
                </a:solidFill>
              </a:rPr>
              <a:t>4) персонаж,</a:t>
            </a:r>
          </a:p>
          <a:p>
            <a:r>
              <a:rPr lang="ru-RU" dirty="0">
                <a:solidFill>
                  <a:schemeClr val="bg1"/>
                </a:solidFill>
              </a:rPr>
              <a:t>5) автор,</a:t>
            </a:r>
          </a:p>
          <a:p>
            <a:r>
              <a:rPr lang="ru-RU" dirty="0">
                <a:solidFill>
                  <a:schemeClr val="bg1"/>
                </a:solidFill>
              </a:rPr>
              <a:t>6) целостное сообщение.</a:t>
            </a:r>
          </a:p>
          <a:p>
            <a:r>
              <a:rPr lang="ru-RU" dirty="0">
                <a:solidFill>
                  <a:schemeClr val="bg1"/>
                </a:solidFill>
              </a:rPr>
              <a:t>Основные этапы контент-анализа:</a:t>
            </a:r>
          </a:p>
          <a:p>
            <a:r>
              <a:rPr lang="ru-RU" dirty="0">
                <a:solidFill>
                  <a:schemeClr val="bg1"/>
                </a:solidFill>
              </a:rPr>
              <a:t>1) выделение единицы анализа, и сведение их в категории анализа и машиночитаемый вид;</a:t>
            </a:r>
          </a:p>
          <a:p>
            <a:r>
              <a:rPr lang="ru-RU" dirty="0">
                <a:solidFill>
                  <a:schemeClr val="bg1"/>
                </a:solidFill>
              </a:rPr>
              <a:t>2) подсчет частотных распределений и выявление взаимосвязей единиц анализа;</a:t>
            </a:r>
          </a:p>
          <a:p>
            <a:r>
              <a:rPr lang="ru-RU" dirty="0">
                <a:solidFill>
                  <a:schemeClr val="bg1"/>
                </a:solidFill>
              </a:rPr>
              <a:t>3) интерпретация результатов.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spc="0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Контент-анализ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47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Наблюдение: скрытое и включенное</a:t>
            </a:r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Опрос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ru-RU" sz="2800" spc="0" dirty="0" smtClean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Полевые </a:t>
            </a:r>
            <a:r>
              <a:rPr lang="ru-RU" sz="2800" spc="0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исследования (</a:t>
            </a:r>
            <a:r>
              <a:rPr lang="en-US" sz="2800" spc="0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field research)</a:t>
            </a:r>
            <a:r>
              <a:rPr lang="ru-RU" sz="2800" spc="0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2800" spc="0" dirty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67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500</TotalTime>
  <Words>594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Научно-исследовательский проект экологический проблематики</vt:lpstr>
      <vt:lpstr>Понятие научно-исследовательский проект экологический проблематики</vt:lpstr>
      <vt:lpstr>Научно-исследовательский проект экологический проблематики</vt:lpstr>
      <vt:lpstr>Понятие экологической ответственности</vt:lpstr>
      <vt:lpstr>Субъекты экологической ответственности</vt:lpstr>
      <vt:lpstr>Методы исследования в научно-исследовательском проекте экологический проблематики</vt:lpstr>
      <vt:lpstr>Кабинетные исследования (desk research) </vt:lpstr>
      <vt:lpstr>Контент-анализ</vt:lpstr>
      <vt:lpstr>Полевые исследования (field research) </vt:lpstr>
      <vt:lpstr>Опрос</vt:lpstr>
      <vt:lpstr>Литература</vt:lpstr>
      <vt:lpstr>Форма представления научно-исследовательского проекта экологической проблематики</vt:lpstr>
      <vt:lpstr>    Критерии оценивания научно-исследовательских проектов экологической проблематики 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Научно-исследовательский проект экологический проблематики</dc:title>
  <dc:creator>Windows User</dc:creator>
  <cp:lastModifiedBy>Windows User</cp:lastModifiedBy>
  <cp:revision>10</cp:revision>
  <dcterms:created xsi:type="dcterms:W3CDTF">2017-09-21T15:29:07Z</dcterms:created>
  <dcterms:modified xsi:type="dcterms:W3CDTF">2017-09-21T23:49:32Z</dcterms:modified>
</cp:coreProperties>
</file>