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4" r:id="rId2"/>
    <p:sldId id="486" r:id="rId3"/>
    <p:sldId id="506" r:id="rId4"/>
    <p:sldId id="499" r:id="rId5"/>
    <p:sldId id="507" r:id="rId6"/>
    <p:sldId id="500" r:id="rId7"/>
    <p:sldId id="501" r:id="rId8"/>
    <p:sldId id="502" r:id="rId9"/>
    <p:sldId id="505" r:id="rId10"/>
  </p:sldIdLst>
  <p:sldSz cx="9144000" cy="6858000" type="screen4x3"/>
  <p:notesSz cx="9945688" cy="68119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147">
          <p15:clr>
            <a:srgbClr val="A4A3A4"/>
          </p15:clr>
        </p15:guide>
        <p15:guide id="4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519"/>
    <a:srgbClr val="006600"/>
    <a:srgbClr val="CDFFCD"/>
    <a:srgbClr val="E0F1DF"/>
    <a:srgbClr val="D2F0D0"/>
    <a:srgbClr val="003300"/>
    <a:srgbClr val="114325"/>
    <a:srgbClr val="75E5AA"/>
    <a:srgbClr val="C2F890"/>
    <a:srgbClr val="E2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1" autoAdjust="0"/>
    <p:restoredTop sz="94714" autoAdjust="0"/>
  </p:normalViewPr>
  <p:slideViewPr>
    <p:cSldViewPr>
      <p:cViewPr varScale="1">
        <p:scale>
          <a:sx n="105" d="100"/>
          <a:sy n="105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766" y="-72"/>
      </p:cViewPr>
      <p:guideLst>
        <p:guide orient="horz" pos="2144"/>
        <p:guide orient="horz" pos="2147"/>
        <p:guide pos="3131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89E23-E2C9-4C6F-BE42-8CC48B09957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DE0EC-AE8E-4A67-BB54-C9C6682AA336}">
      <dgm:prSet phldrT="[Текст]"/>
      <dgm:spPr>
        <a:solidFill>
          <a:srgbClr val="75E5AA"/>
        </a:solidFill>
      </dgm:spPr>
      <dgm:t>
        <a:bodyPr/>
        <a:lstStyle/>
        <a:p>
          <a:endParaRPr lang="ru-RU" dirty="0" smtClean="0">
            <a:solidFill>
              <a:srgbClr val="003300"/>
            </a:solidFill>
          </a:endParaRPr>
        </a:p>
        <a:p>
          <a:endParaRPr lang="ru-RU" dirty="0" smtClean="0">
            <a:solidFill>
              <a:srgbClr val="003300"/>
            </a:solidFill>
          </a:endParaRPr>
        </a:p>
        <a:p>
          <a:endParaRPr lang="ru-RU" dirty="0" smtClean="0">
            <a:solidFill>
              <a:srgbClr val="003300"/>
            </a:solidFill>
          </a:endParaRPr>
        </a:p>
        <a:p>
          <a:r>
            <a:rPr lang="ru-RU" dirty="0" smtClean="0">
              <a:solidFill>
                <a:srgbClr val="003300"/>
              </a:solidFill>
            </a:rPr>
            <a:t>«Зелёный квадрат» – творческий исследовательский проект</a:t>
          </a:r>
          <a:endParaRPr lang="ru-RU" dirty="0">
            <a:solidFill>
              <a:srgbClr val="003300"/>
            </a:solidFill>
          </a:endParaRPr>
        </a:p>
      </dgm:t>
    </dgm:pt>
    <dgm:pt modelId="{F6DBFF8A-8915-42A5-A2DF-D1E957F3B5FA}" type="parTrans" cxnId="{049D5A07-75B8-49CC-8CB0-A02A7F8F644F}">
      <dgm:prSet/>
      <dgm:spPr/>
      <dgm:t>
        <a:bodyPr/>
        <a:lstStyle/>
        <a:p>
          <a:endParaRPr lang="ru-RU"/>
        </a:p>
      </dgm:t>
    </dgm:pt>
    <dgm:pt modelId="{8E207A33-C044-4D67-AC11-8306C8FE2672}" type="sibTrans" cxnId="{049D5A07-75B8-49CC-8CB0-A02A7F8F644F}">
      <dgm:prSet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13AD252C-8C60-44AF-A328-B1E60C72A250}">
      <dgm:prSet phldrT="[Текст]"/>
      <dgm:spPr>
        <a:solidFill>
          <a:srgbClr val="75E5AA"/>
        </a:solidFill>
      </dgm:spPr>
      <dgm:t>
        <a:bodyPr/>
        <a:lstStyle/>
        <a:p>
          <a:pPr algn="ctr"/>
          <a:r>
            <a:rPr lang="ru-RU" dirty="0" smtClean="0">
              <a:solidFill>
                <a:srgbClr val="003300"/>
              </a:solidFill>
            </a:rPr>
            <a:t>Преподаватели, аспиранты и студенты российских ВУЗов</a:t>
          </a:r>
          <a:endParaRPr lang="ru-RU" dirty="0"/>
        </a:p>
      </dgm:t>
    </dgm:pt>
    <dgm:pt modelId="{3245A60D-AFD1-4829-9B62-54BDE73A0F9B}" type="parTrans" cxnId="{EDB73D7C-5352-49F4-BDCA-A3515F015795}">
      <dgm:prSet/>
      <dgm:spPr/>
      <dgm:t>
        <a:bodyPr/>
        <a:lstStyle/>
        <a:p>
          <a:endParaRPr lang="ru-RU"/>
        </a:p>
      </dgm:t>
    </dgm:pt>
    <dgm:pt modelId="{15F6508B-5081-4F4D-85FF-177B8E9AD0B4}" type="sibTrans" cxnId="{EDB73D7C-5352-49F4-BDCA-A3515F015795}">
      <dgm:prSet/>
      <dgm:spPr/>
      <dgm:t>
        <a:bodyPr/>
        <a:lstStyle/>
        <a:p>
          <a:endParaRPr lang="ru-RU"/>
        </a:p>
      </dgm:t>
    </dgm:pt>
    <dgm:pt modelId="{E4F869E2-E5E1-4B21-AAAE-7950156A25D1}">
      <dgm:prSet phldrT="[Текст]"/>
      <dgm:spPr>
        <a:solidFill>
          <a:srgbClr val="75E5AA"/>
        </a:solidFill>
      </dgm:spPr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Общественный совет ГК «</a:t>
          </a:r>
          <a:r>
            <a:rPr lang="ru-RU" dirty="0" err="1" smtClean="0">
              <a:solidFill>
                <a:srgbClr val="003300"/>
              </a:solidFill>
            </a:rPr>
            <a:t>Росатом</a:t>
          </a:r>
          <a:r>
            <a:rPr lang="ru-RU" dirty="0" smtClean="0">
              <a:solidFill>
                <a:srgbClr val="003300"/>
              </a:solidFill>
            </a:rPr>
            <a:t>»</a:t>
          </a:r>
          <a:endParaRPr lang="ru-RU" dirty="0">
            <a:solidFill>
              <a:srgbClr val="003300"/>
            </a:solidFill>
          </a:endParaRPr>
        </a:p>
      </dgm:t>
    </dgm:pt>
    <dgm:pt modelId="{DD54FFF8-D26E-4CC6-92E1-514737961F63}" type="parTrans" cxnId="{2B71E20E-1986-41CE-9738-24E7FD39B52B}">
      <dgm:prSet/>
      <dgm:spPr/>
      <dgm:t>
        <a:bodyPr/>
        <a:lstStyle/>
        <a:p>
          <a:endParaRPr lang="ru-RU"/>
        </a:p>
      </dgm:t>
    </dgm:pt>
    <dgm:pt modelId="{352A57D7-5C85-48B1-A4B4-B2EB32025D0E}" type="sibTrans" cxnId="{2B71E20E-1986-41CE-9738-24E7FD39B52B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A3C3634-1122-4B92-9B9A-469101974F57}" type="pres">
      <dgm:prSet presAssocID="{FD389E23-E2C9-4C6F-BE42-8CC48B0995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9ADB79-10EE-4E43-9A58-090CB38E69E0}" type="pres">
      <dgm:prSet presAssocID="{19DDE0EC-AE8E-4A67-BB54-C9C6682AA336}" presName="node" presStyleLbl="node1" presStyleIdx="0" presStyleCnt="3" custScaleX="331851" custScaleY="134804" custRadScaleRad="90185" custRadScaleInc="-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B577-A157-47B2-B367-274CA24C41ED}" type="pres">
      <dgm:prSet presAssocID="{8E207A33-C044-4D67-AC11-8306C8FE2672}" presName="sibTrans" presStyleLbl="sibTrans2D1" presStyleIdx="0" presStyleCnt="3" custScaleX="82639" custScaleY="98511"/>
      <dgm:spPr/>
      <dgm:t>
        <a:bodyPr/>
        <a:lstStyle/>
        <a:p>
          <a:endParaRPr lang="ru-RU"/>
        </a:p>
      </dgm:t>
    </dgm:pt>
    <dgm:pt modelId="{5573F3E0-6E0B-4B36-A619-696D557D1DEB}" type="pres">
      <dgm:prSet presAssocID="{8E207A33-C044-4D67-AC11-8306C8FE267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C138DF-1482-4ADA-97F3-633093CEB2D6}" type="pres">
      <dgm:prSet presAssocID="{13AD252C-8C60-44AF-A328-B1E60C72A250}" presName="node" presStyleLbl="node1" presStyleIdx="1" presStyleCnt="3" custScaleX="192615" custScaleY="64968" custRadScaleRad="126095" custRadScaleInc="-6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D193C-ED43-4450-B078-3C48DAC5A5D9}" type="pres">
      <dgm:prSet presAssocID="{15F6508B-5081-4F4D-85FF-177B8E9AD0B4}" presName="sibTrans" presStyleLbl="sibTrans2D1" presStyleIdx="1" presStyleCnt="3" custScaleX="174611" custLinFactNeighborX="86" custLinFactNeighborY="5775"/>
      <dgm:spPr/>
      <dgm:t>
        <a:bodyPr/>
        <a:lstStyle/>
        <a:p>
          <a:endParaRPr lang="ru-RU"/>
        </a:p>
      </dgm:t>
    </dgm:pt>
    <dgm:pt modelId="{F4486723-E9B1-42C6-9528-C32ADB675BF5}" type="pres">
      <dgm:prSet presAssocID="{15F6508B-5081-4F4D-85FF-177B8E9AD0B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98A9474-A59E-44C0-9559-A9909DFED796}" type="pres">
      <dgm:prSet presAssocID="{E4F869E2-E5E1-4B21-AAAE-7950156A25D1}" presName="node" presStyleLbl="node1" presStyleIdx="2" presStyleCnt="3" custScaleX="160982" custScaleY="56373" custRadScaleRad="113136" custRadScaleInc="7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A9E1E-F282-4FAD-AA08-33DB90C1CDD3}" type="pres">
      <dgm:prSet presAssocID="{352A57D7-5C85-48B1-A4B4-B2EB32025D0E}" presName="sibTrans" presStyleLbl="sibTrans2D1" presStyleIdx="2" presStyleCnt="3" custAng="20243762" custScaleX="79561"/>
      <dgm:spPr/>
      <dgm:t>
        <a:bodyPr/>
        <a:lstStyle/>
        <a:p>
          <a:endParaRPr lang="ru-RU"/>
        </a:p>
      </dgm:t>
    </dgm:pt>
    <dgm:pt modelId="{626146B0-A08E-498C-AC4A-48AB76D382F7}" type="pres">
      <dgm:prSet presAssocID="{352A57D7-5C85-48B1-A4B4-B2EB32025D0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205FCBB-440C-4FE9-BEDD-5212877C7635}" type="presOf" srcId="{352A57D7-5C85-48B1-A4B4-B2EB32025D0E}" destId="{AC7A9E1E-F282-4FAD-AA08-33DB90C1CDD3}" srcOrd="0" destOrd="0" presId="urn:microsoft.com/office/officeart/2005/8/layout/cycle7"/>
    <dgm:cxn modelId="{EC897194-5597-4203-B45A-56D07B661C81}" type="presOf" srcId="{8E207A33-C044-4D67-AC11-8306C8FE2672}" destId="{8088B577-A157-47B2-B367-274CA24C41ED}" srcOrd="0" destOrd="0" presId="urn:microsoft.com/office/officeart/2005/8/layout/cycle7"/>
    <dgm:cxn modelId="{746C600A-8DF9-4631-9C96-17C8A5D52112}" type="presOf" srcId="{E4F869E2-E5E1-4B21-AAAE-7950156A25D1}" destId="{B98A9474-A59E-44C0-9559-A9909DFED796}" srcOrd="0" destOrd="0" presId="urn:microsoft.com/office/officeart/2005/8/layout/cycle7"/>
    <dgm:cxn modelId="{2B71E20E-1986-41CE-9738-24E7FD39B52B}" srcId="{FD389E23-E2C9-4C6F-BE42-8CC48B09957B}" destId="{E4F869E2-E5E1-4B21-AAAE-7950156A25D1}" srcOrd="2" destOrd="0" parTransId="{DD54FFF8-D26E-4CC6-92E1-514737961F63}" sibTransId="{352A57D7-5C85-48B1-A4B4-B2EB32025D0E}"/>
    <dgm:cxn modelId="{E5738ED1-81E3-4A62-A4BE-5AC16A812845}" type="presOf" srcId="{13AD252C-8C60-44AF-A328-B1E60C72A250}" destId="{F6C138DF-1482-4ADA-97F3-633093CEB2D6}" srcOrd="0" destOrd="0" presId="urn:microsoft.com/office/officeart/2005/8/layout/cycle7"/>
    <dgm:cxn modelId="{284167F3-4410-4357-9201-250B77100A8F}" type="presOf" srcId="{8E207A33-C044-4D67-AC11-8306C8FE2672}" destId="{5573F3E0-6E0B-4B36-A619-696D557D1DEB}" srcOrd="1" destOrd="0" presId="urn:microsoft.com/office/officeart/2005/8/layout/cycle7"/>
    <dgm:cxn modelId="{9BF6434B-3026-423F-9C0C-9987CD7532D5}" type="presOf" srcId="{FD389E23-E2C9-4C6F-BE42-8CC48B09957B}" destId="{AA3C3634-1122-4B92-9B9A-469101974F57}" srcOrd="0" destOrd="0" presId="urn:microsoft.com/office/officeart/2005/8/layout/cycle7"/>
    <dgm:cxn modelId="{1AD6C8A8-15AF-44A6-820F-ADDC0AFAAB8C}" type="presOf" srcId="{15F6508B-5081-4F4D-85FF-177B8E9AD0B4}" destId="{F4486723-E9B1-42C6-9528-C32ADB675BF5}" srcOrd="1" destOrd="0" presId="urn:microsoft.com/office/officeart/2005/8/layout/cycle7"/>
    <dgm:cxn modelId="{E89F3B4E-F185-4F37-87A4-B7203B9A7E61}" type="presOf" srcId="{19DDE0EC-AE8E-4A67-BB54-C9C6682AA336}" destId="{EB9ADB79-10EE-4E43-9A58-090CB38E69E0}" srcOrd="0" destOrd="0" presId="urn:microsoft.com/office/officeart/2005/8/layout/cycle7"/>
    <dgm:cxn modelId="{2AE1BF16-67DB-490B-BCAE-D92FD1C266F1}" type="presOf" srcId="{352A57D7-5C85-48B1-A4B4-B2EB32025D0E}" destId="{626146B0-A08E-498C-AC4A-48AB76D382F7}" srcOrd="1" destOrd="0" presId="urn:microsoft.com/office/officeart/2005/8/layout/cycle7"/>
    <dgm:cxn modelId="{92F3C597-65A4-4FDE-AAC4-03365AFE8B29}" type="presOf" srcId="{15F6508B-5081-4F4D-85FF-177B8E9AD0B4}" destId="{846D193C-ED43-4450-B078-3C48DAC5A5D9}" srcOrd="0" destOrd="0" presId="urn:microsoft.com/office/officeart/2005/8/layout/cycle7"/>
    <dgm:cxn modelId="{049D5A07-75B8-49CC-8CB0-A02A7F8F644F}" srcId="{FD389E23-E2C9-4C6F-BE42-8CC48B09957B}" destId="{19DDE0EC-AE8E-4A67-BB54-C9C6682AA336}" srcOrd="0" destOrd="0" parTransId="{F6DBFF8A-8915-42A5-A2DF-D1E957F3B5FA}" sibTransId="{8E207A33-C044-4D67-AC11-8306C8FE2672}"/>
    <dgm:cxn modelId="{EDB73D7C-5352-49F4-BDCA-A3515F015795}" srcId="{FD389E23-E2C9-4C6F-BE42-8CC48B09957B}" destId="{13AD252C-8C60-44AF-A328-B1E60C72A250}" srcOrd="1" destOrd="0" parTransId="{3245A60D-AFD1-4829-9B62-54BDE73A0F9B}" sibTransId="{15F6508B-5081-4F4D-85FF-177B8E9AD0B4}"/>
    <dgm:cxn modelId="{C8E32A20-7A72-4466-8394-7D2258011CDD}" type="presParOf" srcId="{AA3C3634-1122-4B92-9B9A-469101974F57}" destId="{EB9ADB79-10EE-4E43-9A58-090CB38E69E0}" srcOrd="0" destOrd="0" presId="urn:microsoft.com/office/officeart/2005/8/layout/cycle7"/>
    <dgm:cxn modelId="{09F1FF64-B51A-477C-9B40-CD8E81CAA564}" type="presParOf" srcId="{AA3C3634-1122-4B92-9B9A-469101974F57}" destId="{8088B577-A157-47B2-B367-274CA24C41ED}" srcOrd="1" destOrd="0" presId="urn:microsoft.com/office/officeart/2005/8/layout/cycle7"/>
    <dgm:cxn modelId="{C6A4A84F-93F7-432F-96EE-92A41054648A}" type="presParOf" srcId="{8088B577-A157-47B2-B367-274CA24C41ED}" destId="{5573F3E0-6E0B-4B36-A619-696D557D1DEB}" srcOrd="0" destOrd="0" presId="urn:microsoft.com/office/officeart/2005/8/layout/cycle7"/>
    <dgm:cxn modelId="{164CCBAA-FD49-4BAC-B116-5DC4483BE11B}" type="presParOf" srcId="{AA3C3634-1122-4B92-9B9A-469101974F57}" destId="{F6C138DF-1482-4ADA-97F3-633093CEB2D6}" srcOrd="2" destOrd="0" presId="urn:microsoft.com/office/officeart/2005/8/layout/cycle7"/>
    <dgm:cxn modelId="{64A07A4E-9CFF-48CD-9D1F-FE764E63F813}" type="presParOf" srcId="{AA3C3634-1122-4B92-9B9A-469101974F57}" destId="{846D193C-ED43-4450-B078-3C48DAC5A5D9}" srcOrd="3" destOrd="0" presId="urn:microsoft.com/office/officeart/2005/8/layout/cycle7"/>
    <dgm:cxn modelId="{EE23F302-230B-48E0-BFFE-81A4358CB0DE}" type="presParOf" srcId="{846D193C-ED43-4450-B078-3C48DAC5A5D9}" destId="{F4486723-E9B1-42C6-9528-C32ADB675BF5}" srcOrd="0" destOrd="0" presId="urn:microsoft.com/office/officeart/2005/8/layout/cycle7"/>
    <dgm:cxn modelId="{5E8503EF-35C0-4FEB-9407-83EAA53AD220}" type="presParOf" srcId="{AA3C3634-1122-4B92-9B9A-469101974F57}" destId="{B98A9474-A59E-44C0-9559-A9909DFED796}" srcOrd="4" destOrd="0" presId="urn:microsoft.com/office/officeart/2005/8/layout/cycle7"/>
    <dgm:cxn modelId="{9F08FBDE-2A10-42C1-B8A6-25CDF805B6EC}" type="presParOf" srcId="{AA3C3634-1122-4B92-9B9A-469101974F57}" destId="{AC7A9E1E-F282-4FAD-AA08-33DB90C1CDD3}" srcOrd="5" destOrd="0" presId="urn:microsoft.com/office/officeart/2005/8/layout/cycle7"/>
    <dgm:cxn modelId="{486E634C-6D7A-4824-94B6-230332C51659}" type="presParOf" srcId="{AC7A9E1E-F282-4FAD-AA08-33DB90C1CDD3}" destId="{626146B0-A08E-498C-AC4A-48AB76D382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68C15-9DDE-4005-A958-918250D0BC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73EB4-80BC-4CA8-A56F-EB59447552B3}">
      <dgm:prSet phldrT="[Текст]" custT="1"/>
      <dgm:spPr>
        <a:solidFill>
          <a:srgbClr val="75E5AA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3300"/>
              </a:solidFill>
            </a:rPr>
            <a:t>Разработка творческих исследовательских материалов по тематическим направлениям</a:t>
          </a:r>
        </a:p>
        <a:p>
          <a:pPr lvl="0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>
            <a:solidFill>
              <a:srgbClr val="003300"/>
            </a:solidFill>
          </a:endParaRPr>
        </a:p>
      </dgm:t>
    </dgm:pt>
    <dgm:pt modelId="{741F085E-C3BD-4E35-8AD5-04E1F2D644B8}" type="parTrans" cxnId="{BA2FEB55-906F-40EA-AA68-39B163D44BC1}">
      <dgm:prSet/>
      <dgm:spPr/>
      <dgm:t>
        <a:bodyPr/>
        <a:lstStyle/>
        <a:p>
          <a:endParaRPr lang="ru-RU"/>
        </a:p>
      </dgm:t>
    </dgm:pt>
    <dgm:pt modelId="{FE20C194-D15E-4893-A1C9-1D18E735EA53}" type="sibTrans" cxnId="{BA2FEB55-906F-40EA-AA68-39B163D44BC1}">
      <dgm:prSet/>
      <dgm:spPr/>
      <dgm:t>
        <a:bodyPr/>
        <a:lstStyle/>
        <a:p>
          <a:endParaRPr lang="ru-RU"/>
        </a:p>
      </dgm:t>
    </dgm:pt>
    <dgm:pt modelId="{A1E2578D-471D-41CB-9D28-43E97A01BEA0}">
      <dgm:prSet phldrT="[Текст]" custT="1"/>
      <dgm:spPr>
        <a:solidFill>
          <a:srgbClr val="75E5AA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3300"/>
              </a:solidFill>
            </a:rPr>
            <a:t>Ядерные технологии для настоящего и будущего человечества</a:t>
          </a:r>
          <a:endParaRPr lang="ru-RU" sz="1400" dirty="0">
            <a:solidFill>
              <a:srgbClr val="003300"/>
            </a:solidFill>
          </a:endParaRPr>
        </a:p>
      </dgm:t>
    </dgm:pt>
    <dgm:pt modelId="{93F245E2-D5AE-4EF9-9C4F-3319C6CE5E18}" type="parTrans" cxnId="{FDA90001-C4BE-4F85-B23C-ED705E119085}">
      <dgm:prSet/>
      <dgm:spPr/>
      <dgm:t>
        <a:bodyPr/>
        <a:lstStyle/>
        <a:p>
          <a:endParaRPr lang="ru-RU"/>
        </a:p>
      </dgm:t>
    </dgm:pt>
    <dgm:pt modelId="{F9D6C927-915B-4D60-82A2-70D5A354D2A2}" type="sibTrans" cxnId="{FDA90001-C4BE-4F85-B23C-ED705E119085}">
      <dgm:prSet/>
      <dgm:spPr/>
      <dgm:t>
        <a:bodyPr/>
        <a:lstStyle/>
        <a:p>
          <a:endParaRPr lang="ru-RU"/>
        </a:p>
      </dgm:t>
    </dgm:pt>
    <dgm:pt modelId="{327A695F-DB8B-43F1-B880-EB23A65210E4}">
      <dgm:prSet phldrT="[Текст]" custT="1"/>
      <dgm:spPr>
        <a:solidFill>
          <a:srgbClr val="75E5AA"/>
        </a:solidFill>
      </dgm:spPr>
      <dgm:t>
        <a:bodyPr/>
        <a:lstStyle/>
        <a:p>
          <a:r>
            <a:rPr lang="ru-RU" sz="1400" dirty="0" smtClean="0">
              <a:solidFill>
                <a:srgbClr val="003300"/>
              </a:solidFill>
            </a:rPr>
            <a:t>Исследование региональных или глобальных экологических и социальных/экономических аспектов развития, включая рассмотрение потенциала атомной энергии в контексте решения выявленных проблем</a:t>
          </a:r>
          <a:endParaRPr lang="ru-RU" sz="1400" dirty="0"/>
        </a:p>
      </dgm:t>
    </dgm:pt>
    <dgm:pt modelId="{2ECFFAC3-8B7A-4507-9920-4E73C504C673}" type="parTrans" cxnId="{AC13C0F5-6FA8-42D7-B3AA-1DCC3BEFD1BF}">
      <dgm:prSet/>
      <dgm:spPr/>
      <dgm:t>
        <a:bodyPr/>
        <a:lstStyle/>
        <a:p>
          <a:endParaRPr lang="ru-RU"/>
        </a:p>
      </dgm:t>
    </dgm:pt>
    <dgm:pt modelId="{780964D3-3212-4505-8A5F-20552E97965A}" type="sibTrans" cxnId="{AC13C0F5-6FA8-42D7-B3AA-1DCC3BEFD1BF}">
      <dgm:prSet/>
      <dgm:spPr/>
      <dgm:t>
        <a:bodyPr/>
        <a:lstStyle/>
        <a:p>
          <a:endParaRPr lang="ru-RU"/>
        </a:p>
      </dgm:t>
    </dgm:pt>
    <dgm:pt modelId="{860B065D-EF8A-4056-8E7F-B0B381502192}">
      <dgm:prSet phldrT="[Текст]"/>
      <dgm:spPr>
        <a:solidFill>
          <a:srgbClr val="75E5AA"/>
        </a:solidFill>
      </dgm:spPr>
      <dgm:t>
        <a:bodyPr/>
        <a:lstStyle/>
        <a:p>
          <a:r>
            <a:rPr lang="ru-RU" dirty="0" smtClean="0">
              <a:solidFill>
                <a:srgbClr val="003300"/>
              </a:solidFill>
            </a:rPr>
            <a:t>Мифы и реальность атомной энергии</a:t>
          </a:r>
          <a:endParaRPr lang="ru-RU" dirty="0"/>
        </a:p>
      </dgm:t>
    </dgm:pt>
    <dgm:pt modelId="{B38F0295-24E5-4D06-AE05-C56CFE723F08}" type="parTrans" cxnId="{AC4CDC4C-97DF-4F46-A130-2875558FCE03}">
      <dgm:prSet/>
      <dgm:spPr/>
      <dgm:t>
        <a:bodyPr/>
        <a:lstStyle/>
        <a:p>
          <a:endParaRPr lang="ru-RU"/>
        </a:p>
      </dgm:t>
    </dgm:pt>
    <dgm:pt modelId="{9DF48D1E-0E26-4EF0-A894-629EC15EE30F}" type="sibTrans" cxnId="{AC4CDC4C-97DF-4F46-A130-2875558FCE03}">
      <dgm:prSet/>
      <dgm:spPr/>
      <dgm:t>
        <a:bodyPr/>
        <a:lstStyle/>
        <a:p>
          <a:endParaRPr lang="ru-RU"/>
        </a:p>
      </dgm:t>
    </dgm:pt>
    <dgm:pt modelId="{335E6378-92DF-4CF0-856C-5F042A2E6895}" type="pres">
      <dgm:prSet presAssocID="{AB668C15-9DDE-4005-A958-918250D0BC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DC5633-9055-4F4A-8E56-9E5B11A1B10B}" type="pres">
      <dgm:prSet presAssocID="{53273EB4-80BC-4CA8-A56F-EB59447552B3}" presName="hierRoot1" presStyleCnt="0">
        <dgm:presLayoutVars>
          <dgm:hierBranch val="init"/>
        </dgm:presLayoutVars>
      </dgm:prSet>
      <dgm:spPr/>
    </dgm:pt>
    <dgm:pt modelId="{EC03B0E5-D64B-490F-BABF-17BAB48DDA80}" type="pres">
      <dgm:prSet presAssocID="{53273EB4-80BC-4CA8-A56F-EB59447552B3}" presName="rootComposite1" presStyleCnt="0"/>
      <dgm:spPr/>
    </dgm:pt>
    <dgm:pt modelId="{0FF9CF47-59F9-43FA-A1F7-EF85929C4437}" type="pres">
      <dgm:prSet presAssocID="{53273EB4-80BC-4CA8-A56F-EB59447552B3}" presName="rootText1" presStyleLbl="node0" presStyleIdx="0" presStyleCnt="1" custScaleX="320574" custScaleY="64491" custLinFactNeighborX="-5416" custLinFactNeighborY="-25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B2699-C53A-4775-AF50-C22A35B49FDA}" type="pres">
      <dgm:prSet presAssocID="{53273EB4-80BC-4CA8-A56F-EB59447552B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A37FED5-87FD-4745-BC9E-D8ED6301F6D8}" type="pres">
      <dgm:prSet presAssocID="{53273EB4-80BC-4CA8-A56F-EB59447552B3}" presName="hierChild2" presStyleCnt="0"/>
      <dgm:spPr/>
    </dgm:pt>
    <dgm:pt modelId="{1E2BD484-4611-473A-A911-1755F8872B38}" type="pres">
      <dgm:prSet presAssocID="{93F245E2-D5AE-4EF9-9C4F-3319C6CE5E1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892B1CD-9F0C-46AA-80F9-25E80486DB58}" type="pres">
      <dgm:prSet presAssocID="{A1E2578D-471D-41CB-9D28-43E97A01BEA0}" presName="hierRoot2" presStyleCnt="0">
        <dgm:presLayoutVars>
          <dgm:hierBranch val="init"/>
        </dgm:presLayoutVars>
      </dgm:prSet>
      <dgm:spPr/>
    </dgm:pt>
    <dgm:pt modelId="{2863092E-E84F-4D78-95E9-BF46E810B29C}" type="pres">
      <dgm:prSet presAssocID="{A1E2578D-471D-41CB-9D28-43E97A01BEA0}" presName="rootComposite" presStyleCnt="0"/>
      <dgm:spPr/>
    </dgm:pt>
    <dgm:pt modelId="{EBF9E3C1-BC45-4787-8338-E9630EB11E42}" type="pres">
      <dgm:prSet presAssocID="{A1E2578D-471D-41CB-9D28-43E97A01BEA0}" presName="rootText" presStyleLbl="node2" presStyleIdx="0" presStyleCnt="3" custScaleX="80348" custScaleY="48636" custLinFactNeighborX="-1453" custLinFactNeighborY="-23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E700AB-ABB9-47B8-8567-F82634F1DA84}" type="pres">
      <dgm:prSet presAssocID="{A1E2578D-471D-41CB-9D28-43E97A01BEA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AFCA00A-5D1F-4553-97A9-BB370FBD6926}" type="pres">
      <dgm:prSet presAssocID="{A1E2578D-471D-41CB-9D28-43E97A01BEA0}" presName="hierChild4" presStyleCnt="0"/>
      <dgm:spPr/>
    </dgm:pt>
    <dgm:pt modelId="{D1F9774D-82D4-4CBD-BBB1-0740AD458F5A}" type="pres">
      <dgm:prSet presAssocID="{A1E2578D-471D-41CB-9D28-43E97A01BEA0}" presName="hierChild5" presStyleCnt="0"/>
      <dgm:spPr/>
    </dgm:pt>
    <dgm:pt modelId="{53C8241B-1F08-4655-ACE0-916E761CC169}" type="pres">
      <dgm:prSet presAssocID="{2ECFFAC3-8B7A-4507-9920-4E73C504C67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E080947-81A2-4409-813F-90136249189E}" type="pres">
      <dgm:prSet presAssocID="{327A695F-DB8B-43F1-B880-EB23A65210E4}" presName="hierRoot2" presStyleCnt="0">
        <dgm:presLayoutVars>
          <dgm:hierBranch val="init"/>
        </dgm:presLayoutVars>
      </dgm:prSet>
      <dgm:spPr/>
    </dgm:pt>
    <dgm:pt modelId="{F0955079-5668-412F-A97B-E2CC427F7E86}" type="pres">
      <dgm:prSet presAssocID="{327A695F-DB8B-43F1-B880-EB23A65210E4}" presName="rootComposite" presStyleCnt="0"/>
      <dgm:spPr/>
    </dgm:pt>
    <dgm:pt modelId="{AD4D7D8E-B137-4AF8-B02E-1CBC2777B72D}" type="pres">
      <dgm:prSet presAssocID="{327A695F-DB8B-43F1-B880-EB23A65210E4}" presName="rootText" presStyleLbl="node2" presStyleIdx="1" presStyleCnt="3" custScaleX="137003" custScaleY="85765" custLinFactNeighborX="-6864" custLinFactNeighborY="-23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105B2-F15D-40F4-8610-C86A31D1191F}" type="pres">
      <dgm:prSet presAssocID="{327A695F-DB8B-43F1-B880-EB23A65210E4}" presName="rootConnector" presStyleLbl="node2" presStyleIdx="1" presStyleCnt="3"/>
      <dgm:spPr/>
      <dgm:t>
        <a:bodyPr/>
        <a:lstStyle/>
        <a:p>
          <a:endParaRPr lang="ru-RU"/>
        </a:p>
      </dgm:t>
    </dgm:pt>
    <dgm:pt modelId="{39350EDA-EC6F-489E-A8E3-7ED8C325D8B4}" type="pres">
      <dgm:prSet presAssocID="{327A695F-DB8B-43F1-B880-EB23A65210E4}" presName="hierChild4" presStyleCnt="0"/>
      <dgm:spPr/>
    </dgm:pt>
    <dgm:pt modelId="{F851D49B-0997-4BA2-9837-6408BB05952D}" type="pres">
      <dgm:prSet presAssocID="{327A695F-DB8B-43F1-B880-EB23A65210E4}" presName="hierChild5" presStyleCnt="0"/>
      <dgm:spPr/>
    </dgm:pt>
    <dgm:pt modelId="{27EDE199-AA40-47DD-9ABE-A1CA4A0E3524}" type="pres">
      <dgm:prSet presAssocID="{B38F0295-24E5-4D06-AE05-C56CFE723F0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EDEC297-9C00-428A-8BAD-2627FD633741}" type="pres">
      <dgm:prSet presAssocID="{860B065D-EF8A-4056-8E7F-B0B381502192}" presName="hierRoot2" presStyleCnt="0">
        <dgm:presLayoutVars>
          <dgm:hierBranch val="init"/>
        </dgm:presLayoutVars>
      </dgm:prSet>
      <dgm:spPr/>
    </dgm:pt>
    <dgm:pt modelId="{D95FD212-9917-4E23-BBC5-A30730134BC8}" type="pres">
      <dgm:prSet presAssocID="{860B065D-EF8A-4056-8E7F-B0B381502192}" presName="rootComposite" presStyleCnt="0"/>
      <dgm:spPr/>
    </dgm:pt>
    <dgm:pt modelId="{8AF584CC-7B02-465D-A344-F4D1DD0CA06A}" type="pres">
      <dgm:prSet presAssocID="{860B065D-EF8A-4056-8E7F-B0B381502192}" presName="rootText" presStyleLbl="node2" presStyleIdx="2" presStyleCnt="3" custScaleX="78734" custScaleY="48636" custLinFactNeighborX="39" custLinFactNeighborY="-23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58A7D-1C94-48D1-AADD-1A8089A5049A}" type="pres">
      <dgm:prSet presAssocID="{860B065D-EF8A-4056-8E7F-B0B3815021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0C2DFCB5-5F50-495D-A358-92F1E252D1A1}" type="pres">
      <dgm:prSet presAssocID="{860B065D-EF8A-4056-8E7F-B0B381502192}" presName="hierChild4" presStyleCnt="0"/>
      <dgm:spPr/>
    </dgm:pt>
    <dgm:pt modelId="{1D5149B2-ACDB-4A18-B24C-F64BE57CDD80}" type="pres">
      <dgm:prSet presAssocID="{860B065D-EF8A-4056-8E7F-B0B381502192}" presName="hierChild5" presStyleCnt="0"/>
      <dgm:spPr/>
    </dgm:pt>
    <dgm:pt modelId="{3342E011-143F-4007-97E0-B9FEA90A20FF}" type="pres">
      <dgm:prSet presAssocID="{53273EB4-80BC-4CA8-A56F-EB59447552B3}" presName="hierChild3" presStyleCnt="0"/>
      <dgm:spPr/>
    </dgm:pt>
  </dgm:ptLst>
  <dgm:cxnLst>
    <dgm:cxn modelId="{AC4CDC4C-97DF-4F46-A130-2875558FCE03}" srcId="{53273EB4-80BC-4CA8-A56F-EB59447552B3}" destId="{860B065D-EF8A-4056-8E7F-B0B381502192}" srcOrd="2" destOrd="0" parTransId="{B38F0295-24E5-4D06-AE05-C56CFE723F08}" sibTransId="{9DF48D1E-0E26-4EF0-A894-629EC15EE30F}"/>
    <dgm:cxn modelId="{0FE99CF6-2F5F-4915-9B4B-F17996B116F0}" type="presOf" srcId="{A1E2578D-471D-41CB-9D28-43E97A01BEA0}" destId="{8CE700AB-ABB9-47B8-8567-F82634F1DA84}" srcOrd="1" destOrd="0" presId="urn:microsoft.com/office/officeart/2005/8/layout/orgChart1"/>
    <dgm:cxn modelId="{AC13C0F5-6FA8-42D7-B3AA-1DCC3BEFD1BF}" srcId="{53273EB4-80BC-4CA8-A56F-EB59447552B3}" destId="{327A695F-DB8B-43F1-B880-EB23A65210E4}" srcOrd="1" destOrd="0" parTransId="{2ECFFAC3-8B7A-4507-9920-4E73C504C673}" sibTransId="{780964D3-3212-4505-8A5F-20552E97965A}"/>
    <dgm:cxn modelId="{23DA2087-F404-439F-8075-10AEC53297A7}" type="presOf" srcId="{860B065D-EF8A-4056-8E7F-B0B381502192}" destId="{25B58A7D-1C94-48D1-AADD-1A8089A5049A}" srcOrd="1" destOrd="0" presId="urn:microsoft.com/office/officeart/2005/8/layout/orgChart1"/>
    <dgm:cxn modelId="{EA079DB8-E04A-42F5-86B7-C9F7E2FB282D}" type="presOf" srcId="{2ECFFAC3-8B7A-4507-9920-4E73C504C673}" destId="{53C8241B-1F08-4655-ACE0-916E761CC169}" srcOrd="0" destOrd="0" presId="urn:microsoft.com/office/officeart/2005/8/layout/orgChart1"/>
    <dgm:cxn modelId="{0472EC0B-374D-4837-B80C-032EB543B3C0}" type="presOf" srcId="{53273EB4-80BC-4CA8-A56F-EB59447552B3}" destId="{0FF9CF47-59F9-43FA-A1F7-EF85929C4437}" srcOrd="0" destOrd="0" presId="urn:microsoft.com/office/officeart/2005/8/layout/orgChart1"/>
    <dgm:cxn modelId="{51AC47C3-2D61-4F1B-954E-68F5110C340B}" type="presOf" srcId="{860B065D-EF8A-4056-8E7F-B0B381502192}" destId="{8AF584CC-7B02-465D-A344-F4D1DD0CA06A}" srcOrd="0" destOrd="0" presId="urn:microsoft.com/office/officeart/2005/8/layout/orgChart1"/>
    <dgm:cxn modelId="{BC8B8C92-5449-4164-8A71-253C50AB659B}" type="presOf" srcId="{A1E2578D-471D-41CB-9D28-43E97A01BEA0}" destId="{EBF9E3C1-BC45-4787-8338-E9630EB11E42}" srcOrd="0" destOrd="0" presId="urn:microsoft.com/office/officeart/2005/8/layout/orgChart1"/>
    <dgm:cxn modelId="{BA2FEB55-906F-40EA-AA68-39B163D44BC1}" srcId="{AB668C15-9DDE-4005-A958-918250D0BC73}" destId="{53273EB4-80BC-4CA8-A56F-EB59447552B3}" srcOrd="0" destOrd="0" parTransId="{741F085E-C3BD-4E35-8AD5-04E1F2D644B8}" sibTransId="{FE20C194-D15E-4893-A1C9-1D18E735EA53}"/>
    <dgm:cxn modelId="{DB03414F-F080-4A53-A38A-2942B3A90DA9}" type="presOf" srcId="{327A695F-DB8B-43F1-B880-EB23A65210E4}" destId="{AD4D7D8E-B137-4AF8-B02E-1CBC2777B72D}" srcOrd="0" destOrd="0" presId="urn:microsoft.com/office/officeart/2005/8/layout/orgChart1"/>
    <dgm:cxn modelId="{26166B7C-94BE-4067-B8F1-B5DB40D85664}" type="presOf" srcId="{AB668C15-9DDE-4005-A958-918250D0BC73}" destId="{335E6378-92DF-4CF0-856C-5F042A2E6895}" srcOrd="0" destOrd="0" presId="urn:microsoft.com/office/officeart/2005/8/layout/orgChart1"/>
    <dgm:cxn modelId="{A8AA6505-ACBB-45C1-9653-5C960EFB4AC2}" type="presOf" srcId="{B38F0295-24E5-4D06-AE05-C56CFE723F08}" destId="{27EDE199-AA40-47DD-9ABE-A1CA4A0E3524}" srcOrd="0" destOrd="0" presId="urn:microsoft.com/office/officeart/2005/8/layout/orgChart1"/>
    <dgm:cxn modelId="{1CB6D5E2-89E4-42FF-98BC-4B7B583A48D0}" type="presOf" srcId="{93F245E2-D5AE-4EF9-9C4F-3319C6CE5E18}" destId="{1E2BD484-4611-473A-A911-1755F8872B38}" srcOrd="0" destOrd="0" presId="urn:microsoft.com/office/officeart/2005/8/layout/orgChart1"/>
    <dgm:cxn modelId="{874CD488-4B1D-4052-858F-98542B305536}" type="presOf" srcId="{53273EB4-80BC-4CA8-A56F-EB59447552B3}" destId="{92AB2699-C53A-4775-AF50-C22A35B49FDA}" srcOrd="1" destOrd="0" presId="urn:microsoft.com/office/officeart/2005/8/layout/orgChart1"/>
    <dgm:cxn modelId="{FDA90001-C4BE-4F85-B23C-ED705E119085}" srcId="{53273EB4-80BC-4CA8-A56F-EB59447552B3}" destId="{A1E2578D-471D-41CB-9D28-43E97A01BEA0}" srcOrd="0" destOrd="0" parTransId="{93F245E2-D5AE-4EF9-9C4F-3319C6CE5E18}" sibTransId="{F9D6C927-915B-4D60-82A2-70D5A354D2A2}"/>
    <dgm:cxn modelId="{12C58445-7E7B-4D6F-8C75-55A19645D64D}" type="presOf" srcId="{327A695F-DB8B-43F1-B880-EB23A65210E4}" destId="{FAA105B2-F15D-40F4-8610-C86A31D1191F}" srcOrd="1" destOrd="0" presId="urn:microsoft.com/office/officeart/2005/8/layout/orgChart1"/>
    <dgm:cxn modelId="{0F18DDAD-F641-48F6-86A9-920B97CC395E}" type="presParOf" srcId="{335E6378-92DF-4CF0-856C-5F042A2E6895}" destId="{B6DC5633-9055-4F4A-8E56-9E5B11A1B10B}" srcOrd="0" destOrd="0" presId="urn:microsoft.com/office/officeart/2005/8/layout/orgChart1"/>
    <dgm:cxn modelId="{80513EEF-4D36-4A13-9405-FD73E1CC6EC8}" type="presParOf" srcId="{B6DC5633-9055-4F4A-8E56-9E5B11A1B10B}" destId="{EC03B0E5-D64B-490F-BABF-17BAB48DDA80}" srcOrd="0" destOrd="0" presId="urn:microsoft.com/office/officeart/2005/8/layout/orgChart1"/>
    <dgm:cxn modelId="{AD65410D-E05B-4CDF-99C5-B43E76D438AC}" type="presParOf" srcId="{EC03B0E5-D64B-490F-BABF-17BAB48DDA80}" destId="{0FF9CF47-59F9-43FA-A1F7-EF85929C4437}" srcOrd="0" destOrd="0" presId="urn:microsoft.com/office/officeart/2005/8/layout/orgChart1"/>
    <dgm:cxn modelId="{4D0AE069-C2E6-438F-99FC-E06AAFE6BD11}" type="presParOf" srcId="{EC03B0E5-D64B-490F-BABF-17BAB48DDA80}" destId="{92AB2699-C53A-4775-AF50-C22A35B49FDA}" srcOrd="1" destOrd="0" presId="urn:microsoft.com/office/officeart/2005/8/layout/orgChart1"/>
    <dgm:cxn modelId="{9E10F3D8-E7DE-4493-A23A-9BEC0832765B}" type="presParOf" srcId="{B6DC5633-9055-4F4A-8E56-9E5B11A1B10B}" destId="{2A37FED5-87FD-4745-BC9E-D8ED6301F6D8}" srcOrd="1" destOrd="0" presId="urn:microsoft.com/office/officeart/2005/8/layout/orgChart1"/>
    <dgm:cxn modelId="{96F26E0E-D16A-4EC2-983B-0D78534F6EC7}" type="presParOf" srcId="{2A37FED5-87FD-4745-BC9E-D8ED6301F6D8}" destId="{1E2BD484-4611-473A-A911-1755F8872B38}" srcOrd="0" destOrd="0" presId="urn:microsoft.com/office/officeart/2005/8/layout/orgChart1"/>
    <dgm:cxn modelId="{54614DC8-E5AE-4945-AF58-88597DA6704C}" type="presParOf" srcId="{2A37FED5-87FD-4745-BC9E-D8ED6301F6D8}" destId="{4892B1CD-9F0C-46AA-80F9-25E80486DB58}" srcOrd="1" destOrd="0" presId="urn:microsoft.com/office/officeart/2005/8/layout/orgChart1"/>
    <dgm:cxn modelId="{9E9512AB-F472-4D5C-8CB1-95B27530225B}" type="presParOf" srcId="{4892B1CD-9F0C-46AA-80F9-25E80486DB58}" destId="{2863092E-E84F-4D78-95E9-BF46E810B29C}" srcOrd="0" destOrd="0" presId="urn:microsoft.com/office/officeart/2005/8/layout/orgChart1"/>
    <dgm:cxn modelId="{CE54FEA5-D677-420B-B96C-48BC2A4C521A}" type="presParOf" srcId="{2863092E-E84F-4D78-95E9-BF46E810B29C}" destId="{EBF9E3C1-BC45-4787-8338-E9630EB11E42}" srcOrd="0" destOrd="0" presId="urn:microsoft.com/office/officeart/2005/8/layout/orgChart1"/>
    <dgm:cxn modelId="{4C366674-B399-4C85-8F7E-636D6CA32F5D}" type="presParOf" srcId="{2863092E-E84F-4D78-95E9-BF46E810B29C}" destId="{8CE700AB-ABB9-47B8-8567-F82634F1DA84}" srcOrd="1" destOrd="0" presId="urn:microsoft.com/office/officeart/2005/8/layout/orgChart1"/>
    <dgm:cxn modelId="{0FCE972B-3513-467E-BF10-83A55AAB9352}" type="presParOf" srcId="{4892B1CD-9F0C-46AA-80F9-25E80486DB58}" destId="{0AFCA00A-5D1F-4553-97A9-BB370FBD6926}" srcOrd="1" destOrd="0" presId="urn:microsoft.com/office/officeart/2005/8/layout/orgChart1"/>
    <dgm:cxn modelId="{0EC0E61D-0B1E-4629-AF79-2FF29255844A}" type="presParOf" srcId="{4892B1CD-9F0C-46AA-80F9-25E80486DB58}" destId="{D1F9774D-82D4-4CBD-BBB1-0740AD458F5A}" srcOrd="2" destOrd="0" presId="urn:microsoft.com/office/officeart/2005/8/layout/orgChart1"/>
    <dgm:cxn modelId="{E520FA65-7927-4C79-BF46-3D7F41AAE558}" type="presParOf" srcId="{2A37FED5-87FD-4745-BC9E-D8ED6301F6D8}" destId="{53C8241B-1F08-4655-ACE0-916E761CC169}" srcOrd="2" destOrd="0" presId="urn:microsoft.com/office/officeart/2005/8/layout/orgChart1"/>
    <dgm:cxn modelId="{3B1C4525-FFDA-4943-B790-FE45356AA98A}" type="presParOf" srcId="{2A37FED5-87FD-4745-BC9E-D8ED6301F6D8}" destId="{9E080947-81A2-4409-813F-90136249189E}" srcOrd="3" destOrd="0" presId="urn:microsoft.com/office/officeart/2005/8/layout/orgChart1"/>
    <dgm:cxn modelId="{B8108496-23F7-4B08-A1BF-2E1A8365B2C9}" type="presParOf" srcId="{9E080947-81A2-4409-813F-90136249189E}" destId="{F0955079-5668-412F-A97B-E2CC427F7E86}" srcOrd="0" destOrd="0" presId="urn:microsoft.com/office/officeart/2005/8/layout/orgChart1"/>
    <dgm:cxn modelId="{406AFB54-F7C1-48B8-9BA9-594A8338CE3B}" type="presParOf" srcId="{F0955079-5668-412F-A97B-E2CC427F7E86}" destId="{AD4D7D8E-B137-4AF8-B02E-1CBC2777B72D}" srcOrd="0" destOrd="0" presId="urn:microsoft.com/office/officeart/2005/8/layout/orgChart1"/>
    <dgm:cxn modelId="{8B1CA7A2-41FD-4B1D-BDCE-AD9B9C597B4A}" type="presParOf" srcId="{F0955079-5668-412F-A97B-E2CC427F7E86}" destId="{FAA105B2-F15D-40F4-8610-C86A31D1191F}" srcOrd="1" destOrd="0" presId="urn:microsoft.com/office/officeart/2005/8/layout/orgChart1"/>
    <dgm:cxn modelId="{DBB29E9C-788C-4BC5-BA6C-9792A7A530E9}" type="presParOf" srcId="{9E080947-81A2-4409-813F-90136249189E}" destId="{39350EDA-EC6F-489E-A8E3-7ED8C325D8B4}" srcOrd="1" destOrd="0" presId="urn:microsoft.com/office/officeart/2005/8/layout/orgChart1"/>
    <dgm:cxn modelId="{C4276149-B14E-4100-87D5-00AF19FA827A}" type="presParOf" srcId="{9E080947-81A2-4409-813F-90136249189E}" destId="{F851D49B-0997-4BA2-9837-6408BB05952D}" srcOrd="2" destOrd="0" presId="urn:microsoft.com/office/officeart/2005/8/layout/orgChart1"/>
    <dgm:cxn modelId="{D4B5031D-0951-4FD2-9003-8347EE51303E}" type="presParOf" srcId="{2A37FED5-87FD-4745-BC9E-D8ED6301F6D8}" destId="{27EDE199-AA40-47DD-9ABE-A1CA4A0E3524}" srcOrd="4" destOrd="0" presId="urn:microsoft.com/office/officeart/2005/8/layout/orgChart1"/>
    <dgm:cxn modelId="{29C4395C-453C-4380-ABBF-12AD9708342C}" type="presParOf" srcId="{2A37FED5-87FD-4745-BC9E-D8ED6301F6D8}" destId="{AEDEC297-9C00-428A-8BAD-2627FD633741}" srcOrd="5" destOrd="0" presId="urn:microsoft.com/office/officeart/2005/8/layout/orgChart1"/>
    <dgm:cxn modelId="{41B5CD3F-3510-4212-82C0-71CE7E6648BF}" type="presParOf" srcId="{AEDEC297-9C00-428A-8BAD-2627FD633741}" destId="{D95FD212-9917-4E23-BBC5-A30730134BC8}" srcOrd="0" destOrd="0" presId="urn:microsoft.com/office/officeart/2005/8/layout/orgChart1"/>
    <dgm:cxn modelId="{10F2FAAD-2167-4084-B66E-B35AAC507D06}" type="presParOf" srcId="{D95FD212-9917-4E23-BBC5-A30730134BC8}" destId="{8AF584CC-7B02-465D-A344-F4D1DD0CA06A}" srcOrd="0" destOrd="0" presId="urn:microsoft.com/office/officeart/2005/8/layout/orgChart1"/>
    <dgm:cxn modelId="{D8D35E3F-6452-47E0-A141-2B92DC213E6D}" type="presParOf" srcId="{D95FD212-9917-4E23-BBC5-A30730134BC8}" destId="{25B58A7D-1C94-48D1-AADD-1A8089A5049A}" srcOrd="1" destOrd="0" presId="urn:microsoft.com/office/officeart/2005/8/layout/orgChart1"/>
    <dgm:cxn modelId="{DBF8E4FA-4B74-466A-A062-ABC0E6E8E45B}" type="presParOf" srcId="{AEDEC297-9C00-428A-8BAD-2627FD633741}" destId="{0C2DFCB5-5F50-495D-A358-92F1E252D1A1}" srcOrd="1" destOrd="0" presId="urn:microsoft.com/office/officeart/2005/8/layout/orgChart1"/>
    <dgm:cxn modelId="{07E4F2DE-A59C-4827-AEF2-A8CC9110FC15}" type="presParOf" srcId="{AEDEC297-9C00-428A-8BAD-2627FD633741}" destId="{1D5149B2-ACDB-4A18-B24C-F64BE57CDD80}" srcOrd="2" destOrd="0" presId="urn:microsoft.com/office/officeart/2005/8/layout/orgChart1"/>
    <dgm:cxn modelId="{CC7540E1-5464-436F-89A8-ED2B169AFA5D}" type="presParOf" srcId="{B6DC5633-9055-4F4A-8E56-9E5B11A1B10B}" destId="{3342E011-143F-4007-97E0-B9FEA90A20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ADB79-10EE-4E43-9A58-090CB38E69E0}">
      <dsp:nvSpPr>
        <dsp:cNvPr id="0" name=""/>
        <dsp:cNvSpPr/>
      </dsp:nvSpPr>
      <dsp:spPr>
        <a:xfrm>
          <a:off x="623829" y="193082"/>
          <a:ext cx="6752921" cy="1371580"/>
        </a:xfrm>
        <a:prstGeom prst="roundRect">
          <a:avLst>
            <a:gd name="adj" fmla="val 10000"/>
          </a:avLst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rgbClr val="0033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rgbClr val="0033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rgbClr val="0033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3300"/>
              </a:solidFill>
            </a:rPr>
            <a:t>«Зелёный квадрат» – творческий исследовательский проект</a:t>
          </a:r>
          <a:endParaRPr lang="ru-RU" sz="1500" kern="1200" dirty="0">
            <a:solidFill>
              <a:srgbClr val="003300"/>
            </a:solidFill>
          </a:endParaRPr>
        </a:p>
      </dsp:txBody>
      <dsp:txXfrm>
        <a:off x="664001" y="233254"/>
        <a:ext cx="6672577" cy="1291236"/>
      </dsp:txXfrm>
    </dsp:sp>
    <dsp:sp modelId="{8088B577-A157-47B2-B367-274CA24C41ED}">
      <dsp:nvSpPr>
        <dsp:cNvPr id="0" name=""/>
        <dsp:cNvSpPr/>
      </dsp:nvSpPr>
      <dsp:spPr>
        <a:xfrm rot="1733346">
          <a:off x="5313984" y="1531751"/>
          <a:ext cx="374829" cy="350809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19227" y="1601913"/>
        <a:ext cx="164343" cy="210485"/>
      </dsp:txXfrm>
    </dsp:sp>
    <dsp:sp modelId="{F6C138DF-1482-4ADA-97F3-633093CEB2D6}">
      <dsp:nvSpPr>
        <dsp:cNvPr id="0" name=""/>
        <dsp:cNvSpPr/>
      </dsp:nvSpPr>
      <dsp:spPr>
        <a:xfrm>
          <a:off x="4398846" y="1849649"/>
          <a:ext cx="3919572" cy="661025"/>
        </a:xfrm>
        <a:prstGeom prst="roundRect">
          <a:avLst>
            <a:gd name="adj" fmla="val 10000"/>
          </a:avLst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3300"/>
              </a:solidFill>
            </a:rPr>
            <a:t>Преподаватели, аспиранты и студенты российских ВУЗов</a:t>
          </a:r>
          <a:endParaRPr lang="ru-RU" sz="1500" kern="1200" dirty="0"/>
        </a:p>
      </dsp:txBody>
      <dsp:txXfrm>
        <a:off x="4418207" y="1869010"/>
        <a:ext cx="3880850" cy="622303"/>
      </dsp:txXfrm>
    </dsp:sp>
    <dsp:sp modelId="{846D193C-ED43-4450-B078-3C48DAC5A5D9}">
      <dsp:nvSpPr>
        <dsp:cNvPr id="0" name=""/>
        <dsp:cNvSpPr/>
      </dsp:nvSpPr>
      <dsp:spPr>
        <a:xfrm rot="10829284">
          <a:off x="3564837" y="2002242"/>
          <a:ext cx="791990" cy="3561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671671" y="2073464"/>
        <a:ext cx="578322" cy="213668"/>
      </dsp:txXfrm>
    </dsp:sp>
    <dsp:sp modelId="{B98A9474-A59E-44C0-9559-A9909DFED796}">
      <dsp:nvSpPr>
        <dsp:cNvPr id="0" name=""/>
        <dsp:cNvSpPr/>
      </dsp:nvSpPr>
      <dsp:spPr>
        <a:xfrm>
          <a:off x="246173" y="1855259"/>
          <a:ext cx="3275864" cy="573574"/>
        </a:xfrm>
        <a:prstGeom prst="roundRect">
          <a:avLst>
            <a:gd name="adj" fmla="val 10000"/>
          </a:avLst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3300"/>
              </a:solidFill>
            </a:rPr>
            <a:t>Общественный совет ГК «</a:t>
          </a:r>
          <a:r>
            <a:rPr lang="ru-RU" sz="1500" kern="1200" dirty="0" err="1" smtClean="0">
              <a:solidFill>
                <a:srgbClr val="003300"/>
              </a:solidFill>
            </a:rPr>
            <a:t>Росатом</a:t>
          </a:r>
          <a:r>
            <a:rPr lang="ru-RU" sz="1500" kern="1200" dirty="0" smtClean="0">
              <a:solidFill>
                <a:srgbClr val="003300"/>
              </a:solidFill>
            </a:rPr>
            <a:t>»</a:t>
          </a:r>
          <a:endParaRPr lang="ru-RU" sz="1500" kern="1200" dirty="0">
            <a:solidFill>
              <a:srgbClr val="003300"/>
            </a:solidFill>
          </a:endParaRPr>
        </a:p>
      </dsp:txBody>
      <dsp:txXfrm>
        <a:off x="262972" y="1872058"/>
        <a:ext cx="3242266" cy="539976"/>
      </dsp:txXfrm>
    </dsp:sp>
    <dsp:sp modelId="{AC7A9E1E-F282-4FAD-AA08-33DB90C1CDD3}">
      <dsp:nvSpPr>
        <dsp:cNvPr id="0" name=""/>
        <dsp:cNvSpPr/>
      </dsp:nvSpPr>
      <dsp:spPr>
        <a:xfrm rot="18393756">
          <a:off x="2427540" y="1531905"/>
          <a:ext cx="360868" cy="356112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534374" y="1603127"/>
        <a:ext cx="147200" cy="21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DE199-AA40-47DD-9ABE-A1CA4A0E3524}">
      <dsp:nvSpPr>
        <dsp:cNvPr id="0" name=""/>
        <dsp:cNvSpPr/>
      </dsp:nvSpPr>
      <dsp:spPr>
        <a:xfrm>
          <a:off x="4219283" y="846163"/>
          <a:ext cx="3483653" cy="574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39"/>
              </a:lnTo>
              <a:lnTo>
                <a:pt x="3483653" y="303739"/>
              </a:lnTo>
              <a:lnTo>
                <a:pt x="3483653" y="574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8241B-1F08-4655-ACE0-916E761CC169}">
      <dsp:nvSpPr>
        <dsp:cNvPr id="0" name=""/>
        <dsp:cNvSpPr/>
      </dsp:nvSpPr>
      <dsp:spPr>
        <a:xfrm>
          <a:off x="4157039" y="846163"/>
          <a:ext cx="91440" cy="574428"/>
        </a:xfrm>
        <a:custGeom>
          <a:avLst/>
          <a:gdLst/>
          <a:ahLst/>
          <a:cxnLst/>
          <a:rect l="0" t="0" r="0" b="0"/>
          <a:pathLst>
            <a:path>
              <a:moveTo>
                <a:pt x="62244" y="0"/>
              </a:moveTo>
              <a:lnTo>
                <a:pt x="62244" y="303739"/>
              </a:lnTo>
              <a:lnTo>
                <a:pt x="45720" y="303739"/>
              </a:lnTo>
              <a:lnTo>
                <a:pt x="45720" y="574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BD484-4611-473A-A911-1755F8872B38}">
      <dsp:nvSpPr>
        <dsp:cNvPr id="0" name=""/>
        <dsp:cNvSpPr/>
      </dsp:nvSpPr>
      <dsp:spPr>
        <a:xfrm>
          <a:off x="1035682" y="846163"/>
          <a:ext cx="3183601" cy="574428"/>
        </a:xfrm>
        <a:custGeom>
          <a:avLst/>
          <a:gdLst/>
          <a:ahLst/>
          <a:cxnLst/>
          <a:rect l="0" t="0" r="0" b="0"/>
          <a:pathLst>
            <a:path>
              <a:moveTo>
                <a:pt x="3183601" y="0"/>
              </a:moveTo>
              <a:lnTo>
                <a:pt x="3183601" y="303739"/>
              </a:lnTo>
              <a:lnTo>
                <a:pt x="0" y="303739"/>
              </a:lnTo>
              <a:lnTo>
                <a:pt x="0" y="574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9CF47-59F9-43FA-A1F7-EF85929C4437}">
      <dsp:nvSpPr>
        <dsp:cNvPr id="0" name=""/>
        <dsp:cNvSpPr/>
      </dsp:nvSpPr>
      <dsp:spPr>
        <a:xfrm>
          <a:off x="87098" y="14877"/>
          <a:ext cx="8264371" cy="831286"/>
        </a:xfrm>
        <a:prstGeom prst="rect">
          <a:avLst/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3300"/>
              </a:solidFill>
            </a:rPr>
            <a:t>Разработка творческих исследовательских материалов по тематическим направлениям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rgbClr val="003300"/>
            </a:solidFill>
          </a:endParaRPr>
        </a:p>
      </dsp:txBody>
      <dsp:txXfrm>
        <a:off x="87098" y="14877"/>
        <a:ext cx="8264371" cy="831286"/>
      </dsp:txXfrm>
    </dsp:sp>
    <dsp:sp modelId="{EBF9E3C1-BC45-4787-8338-E9630EB11E42}">
      <dsp:nvSpPr>
        <dsp:cNvPr id="0" name=""/>
        <dsp:cNvSpPr/>
      </dsp:nvSpPr>
      <dsp:spPr>
        <a:xfrm>
          <a:off x="0" y="1420591"/>
          <a:ext cx="2071364" cy="626916"/>
        </a:xfrm>
        <a:prstGeom prst="rect">
          <a:avLst/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3300"/>
              </a:solidFill>
            </a:rPr>
            <a:t>Ядерные технологии для настоящего и будущего человечества</a:t>
          </a:r>
          <a:endParaRPr lang="ru-RU" sz="1400" kern="1200" dirty="0">
            <a:solidFill>
              <a:srgbClr val="003300"/>
            </a:solidFill>
          </a:endParaRPr>
        </a:p>
      </dsp:txBody>
      <dsp:txXfrm>
        <a:off x="0" y="1420591"/>
        <a:ext cx="2071364" cy="626916"/>
      </dsp:txXfrm>
    </dsp:sp>
    <dsp:sp modelId="{AD4D7D8E-B137-4AF8-B02E-1CBC2777B72D}">
      <dsp:nvSpPr>
        <dsp:cNvPr id="0" name=""/>
        <dsp:cNvSpPr/>
      </dsp:nvSpPr>
      <dsp:spPr>
        <a:xfrm>
          <a:off x="2436795" y="1420591"/>
          <a:ext cx="3531926" cy="1105507"/>
        </a:xfrm>
        <a:prstGeom prst="rect">
          <a:avLst/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00"/>
              </a:solidFill>
            </a:rPr>
            <a:t>Исследование региональных или глобальных экологических и социальных/экономических аспектов развития, включая рассмотрение потенциала атомной энергии в контексте решения выявленных проблем</a:t>
          </a:r>
          <a:endParaRPr lang="ru-RU" sz="1400" kern="1200" dirty="0"/>
        </a:p>
      </dsp:txBody>
      <dsp:txXfrm>
        <a:off x="2436795" y="1420591"/>
        <a:ext cx="3531926" cy="1105507"/>
      </dsp:txXfrm>
    </dsp:sp>
    <dsp:sp modelId="{8AF584CC-7B02-465D-A344-F4D1DD0CA06A}">
      <dsp:nvSpPr>
        <dsp:cNvPr id="0" name=""/>
        <dsp:cNvSpPr/>
      </dsp:nvSpPr>
      <dsp:spPr>
        <a:xfrm>
          <a:off x="6688059" y="1420591"/>
          <a:ext cx="2029756" cy="626916"/>
        </a:xfrm>
        <a:prstGeom prst="rect">
          <a:avLst/>
        </a:prstGeom>
        <a:solidFill>
          <a:srgbClr val="75E5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00"/>
              </a:solidFill>
            </a:rPr>
            <a:t>Мифы и реальность атомной энергии</a:t>
          </a:r>
          <a:endParaRPr lang="ru-RU" sz="1600" kern="1200" dirty="0"/>
        </a:p>
      </dsp:txBody>
      <dsp:txXfrm>
        <a:off x="6688059" y="1420591"/>
        <a:ext cx="2029756" cy="62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8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876" y="8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70339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876" y="6470339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F79EB79B-18DE-4F44-9675-3DCE4B111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44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8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876" y="8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2763"/>
            <a:ext cx="3405188" cy="255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6000" y="3235168"/>
            <a:ext cx="7953691" cy="306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70339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876" y="6470339"/>
            <a:ext cx="4311229" cy="3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6" tIns="46066" rIns="92136" bIns="460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D28FCE42-8CEF-491B-B085-B429AA7B9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09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/>
        <a:ea typeface="ヒラギノ角ゴ Pro W3" pitchFamily="-1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/>
        <a:ea typeface="ヒラギノ角ゴ Pro W3" pitchFamily="-1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/>
        <a:ea typeface="ヒラギノ角ゴ Pro W3" pitchFamily="-1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/>
        <a:ea typeface="ヒラギノ角ゴ Pro W3" pitchFamily="-112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 Unicode MS" pitchFamily="34" charset="-128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3716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i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E2783-1569-4F20-B0B5-A278964D0D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i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E2783-1569-4F20-B0B5-A278964D0D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FCE42-8CEF-491B-B085-B429AA7B9B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5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FCE42-8CEF-491B-B085-B429AA7B9B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5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FCE42-8CEF-491B-B085-B429AA7B9B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7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FCE42-8CEF-491B-B085-B429AA7B9B6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9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FCE42-8CEF-491B-B085-B429AA7B9B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9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FCE42-8CEF-491B-B085-B429AA7B9B6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3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3857652" cy="2257444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D0F8-F659-46D0-8737-4FAC7711E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63" cy="511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9F47-CBDD-4965-9744-318FF016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AE7A1F6-AE52-4931-9497-F33052519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E57A-19CB-4465-9830-F68A7E2D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11C5-29FC-4AF2-BE4A-2F88EE5B5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5926"/>
            <a:ext cx="4040188" cy="4429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44291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1580-D3F2-4120-96E4-E0C93C198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C3C2-1BF5-4733-9A01-94E8CF417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33EB5-FDF2-4953-862B-5298029C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00039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054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B308-17C9-4597-8EEE-A72701E43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572428" cy="56673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3600" dirty="0" smtClean="0">
                <a:solidFill>
                  <a:schemeClr val="tx2"/>
                </a:solidFill>
                <a:latin typeface="Arial Unicode M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121442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1ADC0-E859-4DAF-AD50-0E3FD3A3B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625" y="6500813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Unicode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813" y="6500813"/>
            <a:ext cx="4929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Unicode MS" pitchFamily="34" charset="-128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*Источник: законы о федеральном бюджете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500813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Unicode MS" pitchFamily="34" charset="-128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CC166A46-42A9-41FA-AF72-5BE455899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-112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-112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-112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Unicode MS" pitchFamily="-112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Unicode MS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/>
          <a:ea typeface="ヒラギノ角ゴ Pro W3" pitchFamily="-112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Unicode MS"/>
          <a:ea typeface="ヒラギノ角ゴ Pro W3" pitchFamily="-112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/>
          <a:ea typeface="ヒラギノ角ゴ Pro W3" pitchFamily="-112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/>
          <a:ea typeface="ヒラギノ角ゴ Pro W3" pitchFamily="-112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atom.ru/" TargetMode="External"/><Relationship Id="rId5" Type="http://schemas.openxmlformats.org/officeDocument/2006/relationships/hyperlink" Target="http://www.rosatom.ru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358775" y="4292600"/>
            <a:ext cx="8785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903124" y="0"/>
            <a:ext cx="72408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F497D"/>
                </a:solidFill>
              </a:rPr>
              <a:t>XI Региональный общественный форум-диалог </a:t>
            </a:r>
            <a:endParaRPr lang="ru-RU" sz="1400" dirty="0" smtClean="0">
              <a:solidFill>
                <a:srgbClr val="1F497D"/>
              </a:solidFill>
            </a:endParaRPr>
          </a:p>
          <a:p>
            <a:pPr algn="r"/>
            <a:r>
              <a:rPr lang="ru-RU" sz="1400" dirty="0" smtClean="0">
                <a:solidFill>
                  <a:srgbClr val="1F497D"/>
                </a:solidFill>
              </a:rPr>
              <a:t>«</a:t>
            </a:r>
            <a:r>
              <a:rPr lang="ru-RU" sz="1400" dirty="0">
                <a:solidFill>
                  <a:srgbClr val="1F497D"/>
                </a:solidFill>
              </a:rPr>
              <a:t>Сотрудничество для устойчивого развития Арктики»</a:t>
            </a:r>
          </a:p>
          <a:p>
            <a:pPr algn="r"/>
            <a:r>
              <a:rPr lang="ru-RU" sz="1400" dirty="0">
                <a:solidFill>
                  <a:srgbClr val="1F497D"/>
                </a:solidFill>
              </a:rPr>
              <a:t>25-27 сентября </a:t>
            </a:r>
            <a:r>
              <a:rPr lang="ru-RU" sz="1400" dirty="0" smtClean="0">
                <a:solidFill>
                  <a:srgbClr val="1F497D"/>
                </a:solidFill>
              </a:rPr>
              <a:t>2018г.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r"/>
            <a:endParaRPr lang="en-US" sz="1400" dirty="0">
              <a:solidFill>
                <a:srgbClr val="1F497D"/>
              </a:solidFill>
            </a:endParaRPr>
          </a:p>
          <a:p>
            <a:pPr algn="r"/>
            <a:endParaRPr lang="en-US" sz="1400" dirty="0" smtClean="0">
              <a:solidFill>
                <a:srgbClr val="1F497D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1F497D"/>
                </a:solidFill>
              </a:rPr>
              <a:t>Сессия региональных экспертов</a:t>
            </a:r>
            <a:endParaRPr lang="ru-RU" sz="1400" b="1" dirty="0">
              <a:solidFill>
                <a:srgbClr val="1F497D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96336" y="6298123"/>
            <a:ext cx="2087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1F497D"/>
                </a:solidFill>
              </a:rPr>
              <a:t>Мурманск</a:t>
            </a:r>
            <a:endParaRPr lang="ru-RU" sz="1400" b="1" dirty="0">
              <a:solidFill>
                <a:srgbClr val="1F497D"/>
              </a:solidFill>
            </a:endParaRPr>
          </a:p>
          <a:p>
            <a:r>
              <a:rPr lang="ru-RU" sz="1400" b="1" dirty="0" smtClean="0">
                <a:solidFill>
                  <a:srgbClr val="1F497D"/>
                </a:solidFill>
              </a:rPr>
              <a:t>25.09</a:t>
            </a:r>
            <a:r>
              <a:rPr lang="en-US" sz="1400" b="1" dirty="0" smtClean="0">
                <a:solidFill>
                  <a:srgbClr val="1F497D"/>
                </a:solidFill>
              </a:rPr>
              <a:t>.201</a:t>
            </a:r>
            <a:r>
              <a:rPr lang="ru-RU" sz="1400" b="1" dirty="0" smtClean="0">
                <a:solidFill>
                  <a:srgbClr val="1F497D"/>
                </a:solidFill>
              </a:rPr>
              <a:t>8г.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12445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14325"/>
                </a:solidFill>
              </a:rPr>
              <a:t>Н.Г. Давыдова, канд. </a:t>
            </a:r>
            <a:r>
              <a:rPr lang="ru-RU" sz="1400" dirty="0" err="1" smtClean="0">
                <a:solidFill>
                  <a:srgbClr val="114325"/>
                </a:solidFill>
              </a:rPr>
              <a:t>техн</a:t>
            </a:r>
            <a:r>
              <a:rPr lang="ru-RU" sz="1400" dirty="0" smtClean="0">
                <a:solidFill>
                  <a:srgbClr val="114325"/>
                </a:solidFill>
              </a:rPr>
              <a:t>. наук,</a:t>
            </a:r>
          </a:p>
          <a:p>
            <a:r>
              <a:rPr lang="ru-RU" sz="1400" dirty="0" smtClean="0">
                <a:solidFill>
                  <a:srgbClr val="114325"/>
                </a:solidFill>
              </a:rPr>
              <a:t>почетный работник водного хозяйства РФ,</a:t>
            </a:r>
          </a:p>
          <a:p>
            <a:r>
              <a:rPr lang="ru-RU" sz="1400" dirty="0">
                <a:solidFill>
                  <a:srgbClr val="114325"/>
                </a:solidFill>
              </a:rPr>
              <a:t>директор АНО «Институт консалтинга </a:t>
            </a:r>
            <a:r>
              <a:rPr lang="ru-RU" sz="1400" dirty="0" smtClean="0">
                <a:solidFill>
                  <a:srgbClr val="114325"/>
                </a:solidFill>
              </a:rPr>
              <a:t>экологических </a:t>
            </a:r>
            <a:r>
              <a:rPr lang="ru-RU" sz="1400" dirty="0">
                <a:solidFill>
                  <a:srgbClr val="114325"/>
                </a:solidFill>
              </a:rPr>
              <a:t>проектов</a:t>
            </a:r>
            <a:r>
              <a:rPr lang="ru-RU" sz="1400" dirty="0" smtClean="0">
                <a:solidFill>
                  <a:srgbClr val="114325"/>
                </a:solidFill>
              </a:rPr>
              <a:t>»,</a:t>
            </a:r>
            <a:endParaRPr lang="ru-RU" sz="1400" dirty="0">
              <a:solidFill>
                <a:srgbClr val="114325"/>
              </a:solidFill>
            </a:endParaRPr>
          </a:p>
          <a:p>
            <a:r>
              <a:rPr lang="ru-RU" sz="1400" dirty="0" smtClean="0">
                <a:solidFill>
                  <a:srgbClr val="114325"/>
                </a:solidFill>
              </a:rPr>
              <a:t>член Общественного совета </a:t>
            </a:r>
            <a:r>
              <a:rPr lang="ru-RU" sz="1400" dirty="0" err="1" smtClean="0">
                <a:solidFill>
                  <a:srgbClr val="114325"/>
                </a:solidFill>
              </a:rPr>
              <a:t>Госкорпорации</a:t>
            </a:r>
            <a:r>
              <a:rPr lang="ru-RU" sz="1400" dirty="0" smtClean="0">
                <a:solidFill>
                  <a:srgbClr val="114325"/>
                </a:solidFill>
              </a:rPr>
              <a:t> «</a:t>
            </a:r>
            <a:r>
              <a:rPr lang="ru-RU" sz="1400" dirty="0" err="1" smtClean="0">
                <a:solidFill>
                  <a:srgbClr val="114325"/>
                </a:solidFill>
              </a:rPr>
              <a:t>Росатом</a:t>
            </a:r>
            <a:r>
              <a:rPr lang="ru-RU" sz="1400" dirty="0" smtClean="0">
                <a:solidFill>
                  <a:srgbClr val="114325"/>
                </a:solidFill>
              </a:rPr>
              <a:t>»</a:t>
            </a: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93731" y="3787661"/>
            <a:ext cx="87852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>
              <a:solidFill>
                <a:srgbClr val="1F497D"/>
              </a:solidFill>
              <a:latin typeface="Arial Unicode MS" pitchFamily="34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5146"/>
            <a:ext cx="7344816" cy="1226815"/>
          </a:xfrm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rgbClr val="016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Итоги проекта «Зелёный квадрат»</a:t>
            </a:r>
            <a:br>
              <a:rPr lang="ru-RU" sz="3200" b="1" dirty="0" smtClean="0">
                <a:solidFill>
                  <a:srgbClr val="016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rgbClr val="016519"/>
                </a:solidFill>
                <a:latin typeface="+mn-lt"/>
              </a:rPr>
              <a:t>2018 год</a:t>
            </a:r>
            <a:endParaRPr lang="ru-RU" sz="3200" dirty="0">
              <a:solidFill>
                <a:srgbClr val="016519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7" y="4333108"/>
            <a:ext cx="4104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114325"/>
              </a:solidFill>
            </a:endParaRPr>
          </a:p>
          <a:p>
            <a:r>
              <a:rPr lang="ru-RU" sz="1600" b="1" i="1" u="sng" dirty="0" smtClean="0">
                <a:solidFill>
                  <a:srgbClr val="114325"/>
                </a:solidFill>
              </a:rPr>
              <a:t>Операторы проекта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b="1" i="1" dirty="0" smtClean="0">
                <a:solidFill>
                  <a:srgbClr val="114325"/>
                </a:solidFill>
              </a:rPr>
              <a:t>АНО </a:t>
            </a:r>
            <a:r>
              <a:rPr lang="ru-RU" sz="1600" b="1" i="1" dirty="0">
                <a:solidFill>
                  <a:srgbClr val="114325"/>
                </a:solidFill>
              </a:rPr>
              <a:t>«Институт консалтинга экологических проектов» </a:t>
            </a:r>
            <a:endParaRPr lang="ru-RU" sz="1600" b="1" i="1" dirty="0" smtClean="0">
              <a:solidFill>
                <a:srgbClr val="114325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600" b="1" i="1" dirty="0" smtClean="0">
                <a:solidFill>
                  <a:srgbClr val="114325"/>
                </a:solidFill>
              </a:rPr>
              <a:t>МЭОО </a:t>
            </a:r>
            <a:r>
              <a:rPr lang="ru-RU" sz="1600" b="1" i="1" dirty="0">
                <a:solidFill>
                  <a:srgbClr val="114325"/>
                </a:solidFill>
              </a:rPr>
              <a:t>«</a:t>
            </a:r>
            <a:r>
              <a:rPr lang="ru-RU" sz="1600" b="1" i="1" dirty="0" err="1">
                <a:solidFill>
                  <a:srgbClr val="114325"/>
                </a:solidFill>
              </a:rPr>
              <a:t>Гринлайф</a:t>
            </a:r>
            <a:r>
              <a:rPr lang="ru-RU" sz="1600" b="1" i="1" dirty="0">
                <a:solidFill>
                  <a:srgbClr val="114325"/>
                </a:solidFill>
              </a:rPr>
              <a:t>» </a:t>
            </a:r>
            <a:endParaRPr lang="ru-RU" sz="1600" b="1" i="1" dirty="0" smtClean="0">
              <a:solidFill>
                <a:srgbClr val="114325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600" b="1" i="1" dirty="0" smtClean="0">
                <a:solidFill>
                  <a:srgbClr val="114325"/>
                </a:solidFill>
              </a:rPr>
              <a:t>ООО «Челябинский </a:t>
            </a:r>
            <a:r>
              <a:rPr lang="ru-RU" sz="1600" b="1" i="1" dirty="0">
                <a:solidFill>
                  <a:srgbClr val="114325"/>
                </a:solidFill>
              </a:rPr>
              <a:t>Зелёный Крест»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t="16800" r="20303" b="22301"/>
          <a:stretch/>
        </p:blipFill>
        <p:spPr>
          <a:xfrm>
            <a:off x="3524046" y="87277"/>
            <a:ext cx="962415" cy="1395502"/>
          </a:xfrm>
          <a:prstGeom prst="rect">
            <a:avLst/>
          </a:prstGeom>
        </p:spPr>
      </p:pic>
      <p:pic>
        <p:nvPicPr>
          <p:cNvPr id="12" name="Picture 4" descr="http://www.ibrae.ac.ru/docs/Novosty/%D0%9E%D0%A1_%D0%A0%D0%BE%D1%81%D0%B0%D1%82%D0%BE%D0%BC%D0%B0_%D0%BB%D0%BE%D0%B3%D0%BE%D1%82%D0%B8%D0%BF_%D0%BC%D0%B8%D0%BD%D0%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8166"/>
            <a:ext cx="1329077" cy="11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3608" y="270471"/>
            <a:ext cx="6840760" cy="511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16519"/>
                </a:solidFill>
                <a:latin typeface="Arial Unicode MS"/>
                <a:ea typeface="ヒラギノ角ゴ Pro W3" charset="-128"/>
                <a:cs typeface="ヒラギノ角ゴ Pro W3" charset="-128"/>
              </a:rPr>
              <a:t>Проект «Зелёный квадрат»</a:t>
            </a:r>
            <a:endParaRPr lang="ru-RU" altLang="ru-RU" sz="2800" b="1" dirty="0">
              <a:solidFill>
                <a:srgbClr val="016519"/>
              </a:solidFill>
              <a:latin typeface="Arial Unicode MS"/>
              <a:ea typeface="ヒラギノ角ゴ Pro W3" charset="-128"/>
              <a:cs typeface="ヒラギノ角ゴ Pro W3" charset="-128"/>
              <a:sym typeface="Lucida Grande"/>
            </a:endParaRPr>
          </a:p>
        </p:txBody>
      </p:sp>
      <p:sp>
        <p:nvSpPr>
          <p:cNvPr id="3" name="AutoShape 2" descr="Картинки по запросу общественный совет гк роса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общественный совет гк росат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общественный совет гк росато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4818" y="1412776"/>
            <a:ext cx="3596320" cy="4031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00"/>
                </a:solidFill>
              </a:rPr>
              <a:t>Смысл термина «зелёная энергетика» сегодня понятен каждому образованному современному человеку. Что может это означать на практике? Предлагаем поразмыслить над следующим утверждением: «Солнце, ветер, вода и атом, дополняя и усиливая друг друга, должны образовывать тот зелёный квадрат, который станет основой будущего мирового </a:t>
            </a:r>
            <a:r>
              <a:rPr lang="ru-RU" sz="1600" dirty="0" err="1">
                <a:solidFill>
                  <a:srgbClr val="003300"/>
                </a:solidFill>
              </a:rPr>
              <a:t>безуглеродного</a:t>
            </a:r>
            <a:r>
              <a:rPr lang="ru-RU" sz="1600" dirty="0">
                <a:solidFill>
                  <a:srgbClr val="003300"/>
                </a:solidFill>
              </a:rPr>
              <a:t> баланса». </a:t>
            </a:r>
            <a:endParaRPr lang="ru-RU" sz="1600" dirty="0" smtClean="0">
              <a:solidFill>
                <a:srgbClr val="00330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003300"/>
                </a:solidFill>
              </a:rPr>
              <a:t>(</a:t>
            </a:r>
            <a:r>
              <a:rPr lang="ru-RU" sz="1600" i="1" dirty="0">
                <a:solidFill>
                  <a:srgbClr val="003300"/>
                </a:solidFill>
              </a:rPr>
              <a:t>А.Е. Лихачев, генеральный директор </a:t>
            </a:r>
            <a:r>
              <a:rPr lang="ru-RU" sz="1600" i="1" dirty="0" err="1">
                <a:solidFill>
                  <a:srgbClr val="003300"/>
                </a:solidFill>
              </a:rPr>
              <a:t>Госкорпорации</a:t>
            </a:r>
            <a:r>
              <a:rPr lang="ru-RU" sz="1600" i="1" dirty="0">
                <a:solidFill>
                  <a:srgbClr val="003300"/>
                </a:solidFill>
              </a:rPr>
              <a:t> «</a:t>
            </a:r>
            <a:r>
              <a:rPr lang="ru-RU" sz="1600" i="1" dirty="0" err="1">
                <a:solidFill>
                  <a:srgbClr val="003300"/>
                </a:solidFill>
              </a:rPr>
              <a:t>Росатом</a:t>
            </a:r>
            <a:r>
              <a:rPr lang="ru-RU" sz="1600" i="1" dirty="0">
                <a:solidFill>
                  <a:srgbClr val="003300"/>
                </a:solidFill>
              </a:rPr>
              <a:t>»)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20" y="1789198"/>
            <a:ext cx="3479884" cy="3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774" y="270471"/>
            <a:ext cx="6962664" cy="511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16519"/>
                </a:solidFill>
                <a:latin typeface="Arial Unicode MS"/>
                <a:ea typeface="ヒラギノ角ゴ Pro W3" charset="-128"/>
                <a:cs typeface="ヒラギノ角ゴ Pro W3" charset="-128"/>
              </a:rPr>
              <a:t>Проект «Зелёный квадрат»</a:t>
            </a:r>
            <a:endParaRPr lang="ru-RU" altLang="ru-RU" sz="2800" b="1" dirty="0">
              <a:solidFill>
                <a:srgbClr val="016519"/>
              </a:solidFill>
              <a:latin typeface="Arial Unicode MS"/>
              <a:ea typeface="ヒラギノ角ゴ Pro W3" charset="-128"/>
              <a:cs typeface="ヒラギノ角ゴ Pro W3" charset="-128"/>
              <a:sym typeface="Lucida Grande"/>
            </a:endParaRPr>
          </a:p>
        </p:txBody>
      </p:sp>
      <p:sp>
        <p:nvSpPr>
          <p:cNvPr id="3" name="AutoShape 2" descr="Картинки по запросу общественный совет гк роса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общественный совет гк росат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70013551"/>
              </p:ext>
            </p:extLst>
          </p:nvPr>
        </p:nvGraphicFramePr>
        <p:xfrm>
          <a:off x="307975" y="781646"/>
          <a:ext cx="8318419" cy="393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2716426"/>
              </p:ext>
            </p:extLst>
          </p:nvPr>
        </p:nvGraphicFramePr>
        <p:xfrm>
          <a:off x="192026" y="4024628"/>
          <a:ext cx="8717816" cy="317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4101628" y="3415038"/>
            <a:ext cx="414956" cy="44795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3600" rtlCol="0" anchor="ctr"/>
          <a:lstStyle/>
          <a:p>
            <a:pPr algn="just">
              <a:lnSpc>
                <a:spcPts val="1600"/>
              </a:lnSpc>
            </a:pPr>
            <a:endParaRPr lang="ru-RU" sz="1200" b="1" dirty="0">
              <a:solidFill>
                <a:srgbClr val="000000"/>
              </a:solidFill>
              <a:ea typeface="ヒラギノ角ゴ Pro W3" pitchFamily="-8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66" y="980728"/>
            <a:ext cx="665259" cy="9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755576" y="260648"/>
            <a:ext cx="6957963" cy="511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16519"/>
                </a:solidFill>
                <a:latin typeface="Arial Unicode MS"/>
                <a:ea typeface="ヒラギノ角ゴ Pro W3" charset="-128"/>
                <a:cs typeface="ヒラギノ角ゴ Pro W3" charset="-128"/>
              </a:rPr>
              <a:t>География проекта – 10 регионов</a:t>
            </a:r>
            <a:endParaRPr lang="ru-RU" altLang="ru-RU" sz="2800" b="1" dirty="0">
              <a:solidFill>
                <a:srgbClr val="016519"/>
              </a:solidFill>
              <a:latin typeface="Arial Unicode MS"/>
              <a:ea typeface="ヒラギノ角ゴ Pro W3" charset="-128"/>
              <a:cs typeface="ヒラギノ角ゴ Pro W3" charset="-128"/>
              <a:sym typeface="Lucida Grand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68760"/>
            <a:ext cx="5643563" cy="5462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Красноярский край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Курская область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область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Нижегородская область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Свердловская область</a:t>
            </a:r>
            <a:endParaRPr lang="ru-RU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Томская </a:t>
            </a:r>
            <a:r>
              <a:rPr lang="ru-RU" sz="21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область</a:t>
            </a:r>
            <a:endParaRPr lang="ru-RU" sz="21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Челябинская </a:t>
            </a:r>
            <a:r>
              <a:rPr lang="ru-RU" sz="21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область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21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РеспубликаТатарстан</a:t>
            </a:r>
            <a:endParaRPr lang="ru-RU" sz="21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endParaRPr lang="ru-RU" sz="2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8" t="8879" r="2709" b="9929"/>
          <a:stretch/>
        </p:blipFill>
        <p:spPr bwMode="auto">
          <a:xfrm>
            <a:off x="6921104" y="1204110"/>
            <a:ext cx="2236206" cy="49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755576" y="260648"/>
            <a:ext cx="6957963" cy="511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800" b="1" dirty="0" smtClean="0">
                <a:solidFill>
                  <a:srgbClr val="016519"/>
                </a:solidFill>
                <a:latin typeface="Arial Unicode MS"/>
                <a:ea typeface="ヒラギノ角ゴ Pro W3" charset="-128"/>
                <a:cs typeface="ヒラギノ角ゴ Pro W3" charset="-128"/>
              </a:rPr>
              <a:t>Томская область - проекты</a:t>
            </a:r>
            <a:endParaRPr lang="ru-RU" altLang="ru-RU" sz="2800" b="1" dirty="0">
              <a:solidFill>
                <a:srgbClr val="016519"/>
              </a:solidFill>
              <a:latin typeface="Arial Unicode MS"/>
              <a:ea typeface="ヒラギノ角ゴ Pro W3" charset="-128"/>
              <a:cs typeface="ヒラギノ角ゴ Pro W3" charset="-128"/>
              <a:sym typeface="Lucida Grand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5582" y="1340768"/>
            <a:ext cx="80186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6600"/>
                </a:solidFill>
                <a:latin typeface="+mn-lt"/>
                <a:ea typeface="ヒラギノ角ゴ Pro W3" charset="-128"/>
                <a:cs typeface="ヒラギノ角ゴ Pro W3" charset="-128"/>
              </a:rPr>
              <a:t>Оценка снижения экологического воздействия энергетики при реализации ЗЯТЦ  в проекте </a:t>
            </a:r>
            <a:r>
              <a:rPr lang="ru-RU" sz="2000" b="1" i="1" dirty="0" smtClean="0">
                <a:solidFill>
                  <a:srgbClr val="006600"/>
                </a:solidFill>
                <a:latin typeface="+mn-lt"/>
                <a:ea typeface="ヒラギノ角ゴ Pro W3" charset="-128"/>
                <a:cs typeface="ヒラギノ角ゴ Pro W3" charset="-128"/>
              </a:rPr>
              <a:t>БРЕСТ</a:t>
            </a:r>
          </a:p>
          <a:p>
            <a:r>
              <a:rPr lang="ru-RU" sz="1800" dirty="0" smtClean="0"/>
              <a:t>Руководитель: Антонова </a:t>
            </a:r>
            <a:r>
              <a:rPr lang="ru-RU" sz="1800" dirty="0"/>
              <a:t>Александра Михайловна, канд. </a:t>
            </a:r>
            <a:r>
              <a:rPr lang="ru-RU" sz="1800" dirty="0" err="1"/>
              <a:t>техн</a:t>
            </a:r>
            <a:r>
              <a:rPr lang="ru-RU" sz="1800" dirty="0"/>
              <a:t>. наук, доцент НОЦ И.Н Бутакова подразделения Инженерной школы энергетики Национального исследовательского томского политехнического университета</a:t>
            </a:r>
          </a:p>
          <a:p>
            <a:endParaRPr lang="ru-RU" sz="2000" dirty="0" smtClean="0">
              <a:latin typeface="+mn-lt"/>
              <a:ea typeface="ヒラギノ角ゴ Pro W3" charset="-128"/>
              <a:cs typeface="ヒラギノ角ゴ Pro W3" charset="-128"/>
            </a:endParaRPr>
          </a:p>
          <a:p>
            <a:pPr lvl="0"/>
            <a:r>
              <a:rPr lang="ru-RU" sz="2000" b="1" dirty="0" smtClean="0">
                <a:solidFill>
                  <a:srgbClr val="006600"/>
                </a:solidFill>
                <a:latin typeface="+mn-lt"/>
                <a:ea typeface="ヒラギノ角ゴ Pro W3" charset="-128"/>
                <a:cs typeface="ヒラギノ角ゴ Pro W3" charset="-128"/>
              </a:rPr>
              <a:t>Эко </a:t>
            </a:r>
            <a:r>
              <a:rPr lang="ru-RU" sz="2000" b="1" dirty="0">
                <a:solidFill>
                  <a:srgbClr val="006600"/>
                </a:solidFill>
                <a:latin typeface="+mn-lt"/>
                <a:ea typeface="ヒラギノ角ゴ Pro W3" charset="-128"/>
                <a:cs typeface="ヒラギノ角ゴ Pro W3" charset="-128"/>
              </a:rPr>
              <a:t>Техно Атом Решение - создание прорывных средств передвижения (транспорт будущего</a:t>
            </a:r>
            <a:r>
              <a:rPr lang="ru-RU" sz="2000" b="1" dirty="0" smtClean="0">
                <a:solidFill>
                  <a:srgbClr val="006600"/>
                </a:solidFill>
                <a:latin typeface="+mn-lt"/>
                <a:ea typeface="ヒラギノ角ゴ Pro W3" charset="-128"/>
                <a:cs typeface="ヒラギノ角ゴ Pro W3" charset="-128"/>
              </a:rPr>
              <a:t>)</a:t>
            </a:r>
          </a:p>
          <a:p>
            <a:r>
              <a:rPr lang="ru-RU" sz="1800" dirty="0"/>
              <a:t>Руководитель: </a:t>
            </a:r>
            <a:r>
              <a:rPr lang="ru-RU" sz="1800" dirty="0" smtClean="0"/>
              <a:t>Екимова </a:t>
            </a:r>
            <a:r>
              <a:rPr lang="ru-RU" sz="1800" dirty="0"/>
              <a:t>Ирина Анатольевна, канд. </a:t>
            </a:r>
            <a:r>
              <a:rPr lang="ru-RU" sz="1800" err="1"/>
              <a:t>хим</a:t>
            </a:r>
            <a:r>
              <a:rPr lang="ru-RU" sz="1800" smtClean="0"/>
              <a:t>. наук</a:t>
            </a:r>
            <a:r>
              <a:rPr lang="ru-RU" sz="1800" dirty="0"/>
              <a:t>, зам. декана  фармацевтического факультета, доцент кафедры химии Сибирского государственного медицинского </a:t>
            </a:r>
            <a:r>
              <a:rPr lang="ru-RU" sz="1800" dirty="0" smtClean="0"/>
              <a:t>университета</a:t>
            </a:r>
            <a:endParaRPr lang="ru-RU" sz="1800" b="1" dirty="0" smtClean="0">
              <a:latin typeface="+mn-lt"/>
              <a:ea typeface="ヒラギノ角ゴ Pro W3" charset="-128"/>
              <a:cs typeface="ヒラギノ角ゴ Pro W3" charset="-128"/>
            </a:endParaRPr>
          </a:p>
          <a:p>
            <a:pPr lvl="0"/>
            <a:endParaRPr lang="ru-RU" dirty="0">
              <a:latin typeface="+mn-lt"/>
              <a:ea typeface="ヒラギノ角ゴ Pro W3" charset="-128"/>
              <a:cs typeface="ヒラギノ角ゴ Pro W3" charset="-128"/>
            </a:endParaRPr>
          </a:p>
          <a:p>
            <a:pPr lvl="0"/>
            <a:endParaRPr lang="ru-RU" dirty="0">
              <a:latin typeface="+mn-lt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4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15847" y="219206"/>
            <a:ext cx="6824291" cy="511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Unicode MS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Unicode MS" pitchFamily="-112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Unicode MS" pitchFamily="-112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Unicode MS" pitchFamily="-112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Unicode MS" pitchFamily="-112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kern="0" dirty="0" smtClean="0">
                <a:solidFill>
                  <a:srgbClr val="016519"/>
                </a:solidFill>
              </a:rPr>
              <a:t>13 ВУЗов</a:t>
            </a:r>
            <a:endParaRPr lang="ru-RU" altLang="ru-RU" sz="2800" b="1" kern="0" dirty="0">
              <a:solidFill>
                <a:srgbClr val="016519"/>
              </a:solidFill>
              <a:sym typeface="Lucida Grande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712968" cy="54480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16519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16519"/>
                </a:solidFill>
                <a:latin typeface="+mn-lt"/>
              </a:rPr>
              <a:t>Сибирский государственный медицинский университет, г. Томск</a:t>
            </a:r>
            <a:r>
              <a:rPr lang="ru-RU" sz="1600" dirty="0">
                <a:solidFill>
                  <a:srgbClr val="016519"/>
                </a:solidFill>
                <a:latin typeface="+mn-lt"/>
              </a:rPr>
              <a:t> </a:t>
            </a:r>
            <a:r>
              <a:rPr lang="ru-RU" sz="1600" dirty="0">
                <a:latin typeface="+mn-lt"/>
              </a:rPr>
              <a:t>– </a:t>
            </a:r>
            <a:r>
              <a:rPr lang="ru-RU" sz="1600" i="1" dirty="0">
                <a:solidFill>
                  <a:srgbClr val="016519"/>
                </a:solidFill>
                <a:latin typeface="+mn-lt"/>
              </a:rPr>
              <a:t>кафедра химии</a:t>
            </a:r>
          </a:p>
          <a:p>
            <a:pPr>
              <a:spcBef>
                <a:spcPts val="600"/>
              </a:spcBef>
              <a:buClr>
                <a:srgbClr val="016519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16519"/>
                </a:solidFill>
                <a:latin typeface="+mn-lt"/>
              </a:rPr>
              <a:t>Национальный исследовательский томский политехнический университет </a:t>
            </a:r>
            <a:r>
              <a:rPr lang="ru-RU" sz="1600" b="1" dirty="0">
                <a:latin typeface="+mn-lt"/>
              </a:rPr>
              <a:t>– </a:t>
            </a:r>
            <a:r>
              <a:rPr lang="ru-RU" sz="1600" i="1" dirty="0">
                <a:solidFill>
                  <a:srgbClr val="016519"/>
                </a:solidFill>
                <a:latin typeface="+mn-lt"/>
              </a:rPr>
              <a:t>Инженерная школа энергетики</a:t>
            </a: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Юго-Западный </a:t>
            </a:r>
            <a:r>
              <a:rPr lang="ru-RU" sz="1600" dirty="0" smtClean="0">
                <a:latin typeface="+mn-lt"/>
              </a:rPr>
              <a:t>государственный университет, г. Курск </a:t>
            </a:r>
            <a:endParaRPr lang="ru-RU" sz="1600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Санкт-Петербургский </a:t>
            </a:r>
            <a:r>
              <a:rPr lang="ru-RU" sz="1600" dirty="0" smtClean="0">
                <a:latin typeface="+mn-lt"/>
              </a:rPr>
              <a:t>горный университет </a:t>
            </a:r>
            <a:endParaRPr lang="ru-RU" sz="1600" i="1" dirty="0">
              <a:solidFill>
                <a:srgbClr val="016519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Российская академия </a:t>
            </a:r>
            <a:r>
              <a:rPr lang="ru-RU" sz="1600" dirty="0">
                <a:latin typeface="+mn-lt"/>
              </a:rPr>
              <a:t>народного хозяйства и государственной службы при Президенте Российской </a:t>
            </a:r>
            <a:r>
              <a:rPr lang="ru-RU" sz="1600" dirty="0" smtClean="0">
                <a:latin typeface="+mn-lt"/>
              </a:rPr>
              <a:t>Федерации, г. Москва </a:t>
            </a:r>
            <a:endParaRPr lang="ru-RU" sz="1600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Сибирский </a:t>
            </a:r>
            <a:r>
              <a:rPr lang="ru-RU" sz="1600" dirty="0" smtClean="0">
                <a:latin typeface="+mn-lt"/>
              </a:rPr>
              <a:t>федеральный университет, </a:t>
            </a:r>
            <a:r>
              <a:rPr lang="ru-RU" sz="1600" dirty="0">
                <a:latin typeface="+mn-lt"/>
              </a:rPr>
              <a:t>г. </a:t>
            </a:r>
            <a:r>
              <a:rPr lang="ru-RU" sz="1600" dirty="0" smtClean="0">
                <a:latin typeface="+mn-lt"/>
              </a:rPr>
              <a:t>Красноярск </a:t>
            </a:r>
            <a:endParaRPr lang="ru-RU" sz="1600" dirty="0">
              <a:solidFill>
                <a:srgbClr val="016519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Уральский </a:t>
            </a:r>
            <a:r>
              <a:rPr lang="ru-RU" sz="1600" dirty="0" smtClean="0">
                <a:latin typeface="+mn-lt"/>
              </a:rPr>
              <a:t>федеральный университет </a:t>
            </a:r>
            <a:r>
              <a:rPr lang="ru-RU" sz="1600" dirty="0">
                <a:latin typeface="+mn-lt"/>
              </a:rPr>
              <a:t>им. первого Президента России Б.Н. Ельцина, г. </a:t>
            </a:r>
            <a:r>
              <a:rPr lang="ru-RU" sz="1600" dirty="0" smtClean="0">
                <a:latin typeface="+mn-lt"/>
              </a:rPr>
              <a:t>Екатеринбург </a:t>
            </a:r>
            <a:endParaRPr lang="ru-RU" sz="1600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Уральский государственный педагогический университет, г. Екатеринбург </a:t>
            </a: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Казанский федеральный университет</a:t>
            </a: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Красноярский </a:t>
            </a:r>
            <a:r>
              <a:rPr lang="ru-RU" sz="1600" dirty="0">
                <a:latin typeface="+mn-lt"/>
              </a:rPr>
              <a:t>государственный аграрный университет </a:t>
            </a:r>
            <a:endParaRPr lang="ru-RU" sz="1600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Красноярский государственный педагогический университет им. В.П. Астафьева </a:t>
            </a: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n-lt"/>
              </a:rPr>
              <a:t>Уральский </a:t>
            </a:r>
            <a:r>
              <a:rPr lang="ru-RU" sz="1600" dirty="0">
                <a:latin typeface="+mn-lt"/>
              </a:rPr>
              <a:t>государственный горный </a:t>
            </a:r>
            <a:r>
              <a:rPr lang="ru-RU" sz="1600" dirty="0" smtClean="0">
                <a:latin typeface="+mn-lt"/>
              </a:rPr>
              <a:t>университет, г. Екатеринбург </a:t>
            </a:r>
            <a:endParaRPr lang="ru-RU" sz="1600" dirty="0" smtClean="0">
              <a:latin typeface="+mn-lt"/>
            </a:endParaRPr>
          </a:p>
          <a:p>
            <a:pPr>
              <a:spcBef>
                <a:spcPts val="600"/>
              </a:spcBef>
              <a:buClr>
                <a:srgbClr val="016519"/>
              </a:buClr>
              <a:buSzPct val="130000"/>
              <a:buFont typeface="Wingdings" panose="05000000000000000000" pitchFamily="2" charset="2"/>
              <a:buChar char="§"/>
            </a:pPr>
            <a:r>
              <a:rPr lang="ru-RU" altLang="ru-RU" sz="1600" dirty="0" err="1" smtClean="0">
                <a:latin typeface="+mn-lt"/>
              </a:rPr>
              <a:t>Снежинский</a:t>
            </a:r>
            <a:r>
              <a:rPr lang="ru-RU" altLang="ru-RU" sz="1600" dirty="0" smtClean="0">
                <a:latin typeface="+mn-lt"/>
              </a:rPr>
              <a:t> физико-технический институт Национального исследовательского ядерного университета «МИФИ» </a:t>
            </a:r>
            <a:endParaRPr lang="ru-RU" sz="16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1190"/>
            <a:ext cx="7318003" cy="511175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16519"/>
                </a:solidFill>
              </a:rPr>
              <a:t>Статистика участников проекта</a:t>
            </a:r>
            <a:endParaRPr lang="ru-RU" altLang="ru-RU" sz="2800" b="1" dirty="0">
              <a:solidFill>
                <a:srgbClr val="016519"/>
              </a:solidFill>
              <a:sym typeface="Lucida Grand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693" y="1120346"/>
            <a:ext cx="3328848" cy="2884718"/>
          </a:xfrm>
          <a:ln w="44450" cap="rnd">
            <a:gradFill>
              <a:gsLst>
                <a:gs pos="0">
                  <a:srgbClr val="0066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0975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ru-RU" sz="2400" b="1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37</a:t>
            </a:r>
            <a:r>
              <a:rPr lang="ru-RU" sz="2400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ru-RU" sz="2400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</a:effectLst>
                <a:latin typeface="Arial" pitchFamily="34" charset="0"/>
                <a:ea typeface="ヒラギノ角ゴ Pro W3"/>
                <a:cs typeface="ヒラギノ角ゴ Pro W3"/>
              </a:rPr>
              <a:t>проектов</a:t>
            </a:r>
          </a:p>
          <a:p>
            <a:pPr marL="180975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ru-RU" sz="2400" b="1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48</a:t>
            </a:r>
            <a:r>
              <a:rPr lang="ru-RU" sz="2400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ru-RU" sz="2400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</a:effectLst>
                <a:latin typeface="Arial" pitchFamily="34" charset="0"/>
                <a:ea typeface="ヒラギノ角ゴ Pro W3"/>
                <a:cs typeface="ヒラギノ角ゴ Pro W3"/>
              </a:rPr>
              <a:t>преподавателей и профильных специалистов</a:t>
            </a:r>
          </a:p>
          <a:p>
            <a:pPr marL="180975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ru-RU" sz="2400" b="1" kern="1200" dirty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3</a:t>
            </a:r>
            <a:r>
              <a:rPr lang="ru-RU" sz="2400" kern="1200" dirty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ru-RU" sz="2400" kern="1200" dirty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</a:effectLst>
                <a:latin typeface="Arial" pitchFamily="34" charset="0"/>
                <a:ea typeface="ヒラギノ角ゴ Pro W3"/>
                <a:cs typeface="ヒラギノ角ゴ Pro W3"/>
              </a:rPr>
              <a:t>аспиранта</a:t>
            </a:r>
          </a:p>
          <a:p>
            <a:pPr marL="180975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ru-RU" sz="2400" b="1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85</a:t>
            </a:r>
            <a:r>
              <a:rPr lang="ru-RU" sz="2400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ru-RU" sz="2400" kern="1200" dirty="0" smtClean="0">
                <a:solidFill>
                  <a:srgbClr val="006600"/>
                </a:solidFill>
                <a:effectLst>
                  <a:glow rad="63500">
                    <a:srgbClr val="CDFFCD">
                      <a:alpha val="80000"/>
                    </a:srgbClr>
                  </a:glow>
                </a:effectLst>
                <a:latin typeface="Arial" pitchFamily="34" charset="0"/>
                <a:ea typeface="ヒラギノ角ゴ Pro W3"/>
                <a:cs typeface="ヒラギノ角ゴ Pro W3"/>
              </a:rPr>
              <a:t>студентов</a:t>
            </a:r>
          </a:p>
        </p:txBody>
      </p:sp>
      <p:pic>
        <p:nvPicPr>
          <p:cNvPr id="2050" name="Picture 2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86" y="48559"/>
            <a:ext cx="860553" cy="7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21512"/>
            <a:ext cx="2897682" cy="21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/>
          <a:stretch/>
        </p:blipFill>
        <p:spPr bwMode="auto">
          <a:xfrm>
            <a:off x="3851920" y="1115285"/>
            <a:ext cx="2952328" cy="202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93" y="4222580"/>
            <a:ext cx="3710868" cy="208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56" y="62663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63" cy="511175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16519"/>
                </a:solidFill>
                <a:latin typeface="+mn-lt"/>
                <a:ea typeface="+mn-ea"/>
                <a:cs typeface="+mn-cs"/>
              </a:rPr>
              <a:t>Печатные издания проекта</a:t>
            </a:r>
            <a:endParaRPr lang="ru-RU" altLang="ru-RU" sz="2800" b="1" dirty="0">
              <a:solidFill>
                <a:srgbClr val="016519"/>
              </a:solidFill>
              <a:latin typeface="+mn-lt"/>
              <a:ea typeface="+mn-ea"/>
              <a:cs typeface="+mn-cs"/>
              <a:sym typeface="Lucida Gran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119802" cy="500621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395">
            <a:off x="6535661" y="2677697"/>
            <a:ext cx="1623532" cy="227135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4164">
            <a:off x="1116283" y="2339511"/>
            <a:ext cx="1363232" cy="203185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общественный совет гк роса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35" y="118426"/>
            <a:ext cx="843086" cy="7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93430" y="1268617"/>
            <a:ext cx="8229600" cy="3942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Проект </a:t>
            </a:r>
            <a:r>
              <a:rPr lang="ru-RU" sz="1800" dirty="0" smtClean="0"/>
              <a:t>«</a:t>
            </a:r>
            <a:r>
              <a:rPr lang="ru-RU" sz="1800" dirty="0" err="1"/>
              <a:t>Безуглеродное</a:t>
            </a:r>
            <a:r>
              <a:rPr lang="ru-RU" sz="1800" dirty="0"/>
              <a:t> развитие </a:t>
            </a:r>
            <a:r>
              <a:rPr lang="ru-RU" sz="1800" dirty="0" smtClean="0"/>
              <a:t>энергетики и </a:t>
            </a:r>
            <a:r>
              <a:rPr lang="ru-RU" sz="1800" dirty="0"/>
              <a:t>перспективы концепции Зеленого квадрата: взгляд общественных экспертов</a:t>
            </a:r>
            <a:r>
              <a:rPr lang="ru-RU" sz="1800" dirty="0" smtClean="0"/>
              <a:t>»</a:t>
            </a: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0" indent="0" algn="ctr">
              <a:buNone/>
            </a:pPr>
            <a:endParaRPr lang="ru-RU" sz="1800" kern="120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реализуется при поддержке </a:t>
            </a:r>
            <a:b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ru-RU" sz="1800" kern="1200" dirty="0" err="1" smtClean="0">
                <a:latin typeface="Arial" pitchFamily="34" charset="0"/>
                <a:ea typeface="ヒラギノ角ゴ Pro W3"/>
                <a:cs typeface="ヒラギノ角ゴ Pro W3"/>
              </a:rPr>
              <a:t>Госкорпорации</a:t>
            </a: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 «</a:t>
            </a:r>
            <a:r>
              <a:rPr lang="ru-RU" sz="1800" kern="1200" dirty="0" err="1" smtClean="0">
                <a:latin typeface="Arial" pitchFamily="34" charset="0"/>
                <a:ea typeface="ヒラギノ角ゴ Pro W3"/>
                <a:cs typeface="ヒラギノ角ゴ Pro W3"/>
              </a:rPr>
              <a:t>Росатом</a:t>
            </a: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» и Общественного совета ГК «</a:t>
            </a:r>
            <a:r>
              <a:rPr lang="ru-RU" sz="1800" kern="1200" dirty="0" err="1" smtClean="0">
                <a:latin typeface="Arial" pitchFamily="34" charset="0"/>
                <a:ea typeface="ヒラギノ角ゴ Pro W3"/>
                <a:cs typeface="ヒラギノ角ゴ Pro W3"/>
              </a:rPr>
              <a:t>Росатом</a:t>
            </a: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»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ru-RU" sz="1800" kern="1200" dirty="0" smtClean="0">
                <a:latin typeface="Arial" pitchFamily="34" charset="0"/>
                <a:ea typeface="ヒラギノ角ゴ Pro W3"/>
                <a:cs typeface="ヒラギノ角ゴ Pro W3"/>
              </a:rPr>
              <a:t>     </a:t>
            </a:r>
            <a:endParaRPr lang="ru-RU" sz="1800" kern="1200" dirty="0"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indent="0" algn="ctr">
              <a:lnSpc>
                <a:spcPts val="3000"/>
              </a:lnSpc>
              <a:buNone/>
            </a:pPr>
            <a:endParaRPr lang="ru-RU" sz="1600" kern="120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indent="0" algn="ctr">
              <a:buNone/>
            </a:pPr>
            <a:r>
              <a:rPr lang="ru-RU" sz="1400" dirty="0"/>
              <a:t>Проект реализует Институт консалтинга экологических проектов —</a:t>
            </a:r>
          </a:p>
          <a:p>
            <a:pPr marL="0" indent="0" algn="ctr">
              <a:buNone/>
            </a:pPr>
            <a:r>
              <a:rPr lang="ru-RU" sz="1400" dirty="0"/>
              <a:t>автономная некоммерческая организация, реализующая природоохранные проекты</a:t>
            </a:r>
          </a:p>
          <a:p>
            <a:pPr marL="0" indent="0" algn="ctr">
              <a:buNone/>
            </a:pPr>
            <a:r>
              <a:rPr lang="ru-RU" sz="1400" dirty="0"/>
              <a:t>и программы в целях расширения </a:t>
            </a:r>
            <a:r>
              <a:rPr lang="ru-RU" sz="1400" dirty="0" err="1"/>
              <a:t>межсекторального</a:t>
            </a:r>
            <a:r>
              <a:rPr lang="ru-RU" sz="1400" dirty="0"/>
              <a:t>, межрегионального и международного</a:t>
            </a:r>
          </a:p>
          <a:p>
            <a:pPr marL="0" indent="0" algn="ctr">
              <a:buNone/>
            </a:pPr>
            <a:r>
              <a:rPr lang="ru-RU" sz="1400" dirty="0"/>
              <a:t>сотрудничества для достижения устойчивого развития.</a:t>
            </a:r>
            <a:endParaRPr lang="en-US" sz="1400" dirty="0"/>
          </a:p>
          <a:p>
            <a:pPr marL="0" indent="0" algn="ctr">
              <a:lnSpc>
                <a:spcPts val="3000"/>
              </a:lnSpc>
              <a:buNone/>
            </a:pPr>
            <a:endParaRPr lang="ru-RU" sz="1800" kern="1200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199214"/>
            <a:ext cx="69576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5120433"/>
            <a:ext cx="66670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 Unicode MS"/>
                <a:ea typeface="ヒラギノ角ゴ Pro W3" charset="-128"/>
                <a:cs typeface="ヒラギノ角ゴ Pro W3" charset="-128"/>
              </a:rPr>
              <a:t>Автономная некоммерческая организация «Институт консалтинга экологических проектов</a:t>
            </a:r>
            <a:endParaRPr lang="en-US" sz="1400" dirty="0">
              <a:latin typeface="Arial Unicode MS"/>
              <a:ea typeface="ヒラギノ角ゴ Pro W3" charset="-128"/>
              <a:cs typeface="ヒラギノ角ゴ Pro W3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 Unicode MS"/>
                <a:ea typeface="ヒラギノ角ゴ Pro W3" charset="-128"/>
                <a:cs typeface="ヒラギノ角ゴ Pro W3" charset="-128"/>
              </a:rPr>
              <a:t>www.eco-project.org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 Unicode MS"/>
                <a:ea typeface="ヒラギノ角ゴ Pro W3" charset="-128"/>
                <a:cs typeface="ヒラギノ角ゴ Pro W3" charset="-128"/>
              </a:rPr>
              <a:t>E-mail: </a:t>
            </a:r>
            <a:r>
              <a:rPr lang="ru-RU" sz="1400" dirty="0">
                <a:latin typeface="Arial Unicode MS"/>
                <a:ea typeface="ヒラギノ角ゴ Pro W3" charset="-128"/>
                <a:cs typeface="ヒラギノ角ゴ Pro W3" charset="-128"/>
              </a:rPr>
              <a:t>atom@water-prize.ru</a:t>
            </a:r>
            <a:endParaRPr lang="en-US" sz="1400" dirty="0">
              <a:latin typeface="Arial Unicode MS"/>
              <a:ea typeface="ヒラギノ角ゴ Pro W3" charset="-128"/>
              <a:cs typeface="ヒラギノ角ゴ Pro W3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 Unicode MS"/>
                <a:ea typeface="ヒラギノ角ゴ Pro W3" charset="-128"/>
                <a:cs typeface="ヒラギノ角ゴ Pro W3" charset="-128"/>
              </a:rPr>
              <a:t>Тел.: (495) 589-65-22, (929) 915-71-35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7052" y="2248297"/>
            <a:ext cx="83825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114325"/>
              </a:solidFill>
            </a:endParaRPr>
          </a:p>
          <a:p>
            <a:pPr algn="ctr"/>
            <a:endParaRPr lang="ru-RU" sz="1800" dirty="0" smtClean="0"/>
          </a:p>
          <a:p>
            <a:pPr algn="ctr"/>
            <a:r>
              <a:rPr lang="en-US" sz="1600" dirty="0" smtClean="0">
                <a:hlinkClick r:id="rId5"/>
              </a:rPr>
              <a:t>www.rosatom.ru</a:t>
            </a:r>
            <a:r>
              <a:rPr lang="ru-RU" sz="1600" dirty="0" smtClean="0"/>
              <a:t>                                       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6"/>
              </a:rPr>
              <a:t>www.osatom.ru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1026" name="Picture 2" descr="ÐÐ°ÑÑÐ¸Ð½ÐºÐ¸ Ð¿Ð¾ Ð·Ð°Ð¿ÑÐ¾ÑÑ ÑÐ¾ÑÐ°ÑÐ¾Ð¼ Ð»Ð¾Ð³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-1"/>
            <a:ext cx="1309666" cy="13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7A1F6-AE52-4931-9497-F33052519E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 w="19050">
          <a:solidFill>
            <a:schemeClr val="accent5">
              <a:lumMod val="60000"/>
              <a:lumOff val="40000"/>
            </a:schemeClr>
          </a:solidFill>
        </a:ln>
      </a:spPr>
      <a:bodyPr tIns="3600" anchor="ctr"/>
      <a:lstStyle>
        <a:defPPr algn="just">
          <a:lnSpc>
            <a:spcPts val="1600"/>
          </a:lnSpc>
          <a:defRPr sz="1200" b="1" dirty="0">
            <a:solidFill>
              <a:srgbClr val="000000"/>
            </a:solidFill>
            <a:ea typeface="ヒラギノ角ゴ Pro W3" pitchFamily="-84" charset="-12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59554</TotalTime>
  <Words>502</Words>
  <Application>Microsoft Office PowerPoint</Application>
  <PresentationFormat>Экран (4:3)</PresentationFormat>
  <Paragraphs>101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Итоги проекта «Зелёный квадрат» 2018 год</vt:lpstr>
      <vt:lpstr>Презентация PowerPoint</vt:lpstr>
      <vt:lpstr>Презентация PowerPoint</vt:lpstr>
      <vt:lpstr>География проекта – 10 регионов</vt:lpstr>
      <vt:lpstr>Томская область - проекты</vt:lpstr>
      <vt:lpstr>Презентация PowerPoint</vt:lpstr>
      <vt:lpstr>Статистика участников проекта</vt:lpstr>
      <vt:lpstr>Печатные издания проекта</vt:lpstr>
      <vt:lpstr>Презентация PowerPoint</vt:lpstr>
    </vt:vector>
  </TitlesOfParts>
  <Company>UANT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ФГУП «ГНЦ РФ-ФЭИ» в формировании новой технологической платформы</dc:title>
  <dc:creator>B8T7W</dc:creator>
  <cp:lastModifiedBy>2</cp:lastModifiedBy>
  <cp:revision>1978</cp:revision>
  <cp:lastPrinted>2018-09-20T14:52:16Z</cp:lastPrinted>
  <dcterms:created xsi:type="dcterms:W3CDTF">2010-09-27T13:56:01Z</dcterms:created>
  <dcterms:modified xsi:type="dcterms:W3CDTF">2018-10-26T14:29:40Z</dcterms:modified>
</cp:coreProperties>
</file>