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3380"/>
    <a:srgbClr val="41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09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09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771" y="1839340"/>
            <a:ext cx="7474457" cy="1155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0517" y="2333307"/>
            <a:ext cx="4345940" cy="259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H="1">
            <a:off x="1219200" y="1352550"/>
            <a:ext cx="60960" cy="2302511"/>
          </a:xfrm>
          <a:custGeom>
            <a:avLst/>
            <a:gdLst/>
            <a:ahLst/>
            <a:cxnLst/>
            <a:rect l="l" t="t" r="r" b="b"/>
            <a:pathLst>
              <a:path h="1412875">
                <a:moveTo>
                  <a:pt x="0" y="0"/>
                </a:moveTo>
                <a:lnTo>
                  <a:pt x="0" y="1412494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676400" y="1718975"/>
            <a:ext cx="54069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kern="0" spc="-155" dirty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Работа на 5+: как оформить проект </a:t>
            </a:r>
            <a:endParaRPr lang="ru-RU" sz="2400" b="1" kern="0" spc="-155" dirty="0" smtClean="0">
              <a:solidFill>
                <a:prstClr val="white"/>
              </a:solidFill>
              <a:latin typeface="Tahoma"/>
              <a:ea typeface="+mj-ea"/>
              <a:cs typeface="Tahoma"/>
            </a:endParaRPr>
          </a:p>
          <a:p>
            <a:r>
              <a:rPr lang="ru-RU" sz="2400" b="1" kern="0" spc="-155" dirty="0" smtClean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на конкурс экологических </a:t>
            </a:r>
            <a:r>
              <a:rPr lang="ru-RU" sz="2400" b="1" kern="0" spc="-155" dirty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решений </a:t>
            </a:r>
            <a:endParaRPr lang="ru-RU" sz="2400" b="1" kern="0" spc="-155" dirty="0" smtClean="0">
              <a:solidFill>
                <a:prstClr val="white"/>
              </a:solidFill>
              <a:latin typeface="Tahoma"/>
              <a:ea typeface="+mj-ea"/>
              <a:cs typeface="Tahoma"/>
            </a:endParaRPr>
          </a:p>
          <a:p>
            <a:r>
              <a:rPr lang="ru-RU" sz="2400" b="1" kern="0" spc="-155" dirty="0" smtClean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для </a:t>
            </a:r>
            <a:r>
              <a:rPr lang="ru-RU" sz="2400" b="1" kern="0" spc="-155" dirty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предприятий нефтегазовой </a:t>
            </a:r>
            <a:endParaRPr lang="ru-RU" sz="2400" b="1" kern="0" spc="-155" dirty="0" smtClean="0">
              <a:solidFill>
                <a:prstClr val="white"/>
              </a:solidFill>
              <a:latin typeface="Tahoma"/>
              <a:ea typeface="+mj-ea"/>
              <a:cs typeface="Tahoma"/>
            </a:endParaRPr>
          </a:p>
          <a:p>
            <a:r>
              <a:rPr lang="ru-RU" sz="2400" b="1" kern="0" spc="-155" dirty="0" smtClean="0">
                <a:solidFill>
                  <a:prstClr val="white"/>
                </a:solidFill>
                <a:latin typeface="Tahoma"/>
                <a:ea typeface="+mj-ea"/>
                <a:cs typeface="Tahoma"/>
              </a:rPr>
              <a:t>промышленности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497169"/>
            <a:ext cx="6528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Худобина Юлия Петровна, старший методист отдела выявления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 поддержки молодых талантов, </a:t>
            </a:r>
            <a:r>
              <a:rPr lang="ru-RU" dirty="0">
                <a:solidFill>
                  <a:schemeClr val="bg1"/>
                </a:solidFill>
              </a:rPr>
              <a:t>8 (3822) 515-326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42" y="133350"/>
            <a:ext cx="1993823" cy="8534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2F81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1000" y="57150"/>
            <a:ext cx="1219200" cy="685800"/>
          </a:xfrm>
          <a:prstGeom prst="rect">
            <a:avLst/>
          </a:prstGeom>
          <a:solidFill>
            <a:srgbClr val="41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69217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чего начать?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4109" y="1274259"/>
            <a:ext cx="1188719" cy="1422400"/>
          </a:xfrm>
          <a:prstGeom prst="rect">
            <a:avLst/>
          </a:prstGeom>
        </p:spPr>
      </p:pic>
      <p:sp>
        <p:nvSpPr>
          <p:cNvPr id="19" name="object 7"/>
          <p:cNvSpPr txBox="1">
            <a:spLocks noGrp="1"/>
          </p:cNvSpPr>
          <p:nvPr>
            <p:ph type="title"/>
          </p:nvPr>
        </p:nvSpPr>
        <p:spPr>
          <a:xfrm>
            <a:off x="990600" y="964454"/>
            <a:ext cx="752687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rgbClr val="4D008B"/>
                </a:solidFill>
              </a:rPr>
              <a:t>Выбрать для себя область, соответствующую тематике конкурса: </a:t>
            </a:r>
            <a:r>
              <a:rPr lang="ru-RU" sz="1600" dirty="0" smtClean="0">
                <a:solidFill>
                  <a:schemeClr val="tx1"/>
                </a:solidFill>
              </a:rPr>
              <a:t>экология в нефтяной или газовой промышленности </a:t>
            </a:r>
            <a:endParaRPr sz="1600" dirty="0">
              <a:solidFill>
                <a:schemeClr val="tx1"/>
              </a:solidFill>
            </a:endParaRPr>
          </a:p>
        </p:txBody>
      </p:sp>
      <p:grpSp>
        <p:nvGrpSpPr>
          <p:cNvPr id="20" name="object 3"/>
          <p:cNvGrpSpPr/>
          <p:nvPr/>
        </p:nvGrpSpPr>
        <p:grpSpPr>
          <a:xfrm>
            <a:off x="304800" y="1009105"/>
            <a:ext cx="477520" cy="477520"/>
            <a:chOff x="71119" y="995679"/>
            <a:chExt cx="477520" cy="477520"/>
          </a:xfrm>
        </p:grpSpPr>
        <p:pic>
          <p:nvPicPr>
            <p:cNvPr id="21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  <p:pic>
          <p:nvPicPr>
            <p:cNvPr id="22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19" y="995679"/>
              <a:ext cx="477520" cy="477520"/>
            </a:xfrm>
            <a:prstGeom prst="rect">
              <a:avLst/>
            </a:prstGeom>
          </p:spPr>
        </p:pic>
        <p:pic>
          <p:nvPicPr>
            <p:cNvPr id="23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</p:grpSp>
      <p:grpSp>
        <p:nvGrpSpPr>
          <p:cNvPr id="29" name="object 3"/>
          <p:cNvGrpSpPr/>
          <p:nvPr/>
        </p:nvGrpSpPr>
        <p:grpSpPr>
          <a:xfrm>
            <a:off x="314960" y="1809750"/>
            <a:ext cx="477520" cy="477520"/>
            <a:chOff x="71119" y="995679"/>
            <a:chExt cx="477520" cy="477520"/>
          </a:xfrm>
        </p:grpSpPr>
        <p:pic>
          <p:nvPicPr>
            <p:cNvPr id="30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  <p:pic>
          <p:nvPicPr>
            <p:cNvPr id="31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19" y="995679"/>
              <a:ext cx="477520" cy="477520"/>
            </a:xfrm>
            <a:prstGeom prst="rect">
              <a:avLst/>
            </a:prstGeom>
          </p:spPr>
        </p:pic>
        <p:pic>
          <p:nvPicPr>
            <p:cNvPr id="32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</p:grpSp>
      <p:sp>
        <p:nvSpPr>
          <p:cNvPr id="15" name="object 7"/>
          <p:cNvSpPr txBox="1">
            <a:spLocks/>
          </p:cNvSpPr>
          <p:nvPr/>
        </p:nvSpPr>
        <p:spPr>
          <a:xfrm>
            <a:off x="990600" y="2760568"/>
            <a:ext cx="762054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1800" kern="0" dirty="0" smtClean="0">
                <a:solidFill>
                  <a:srgbClr val="4D008B"/>
                </a:solidFill>
              </a:rPr>
              <a:t>Определиться с направлением </a:t>
            </a:r>
            <a:r>
              <a:rPr lang="ru-RU" sz="1800" kern="0" dirty="0" smtClean="0">
                <a:solidFill>
                  <a:srgbClr val="4D008B"/>
                </a:solidFill>
              </a:rPr>
              <a:t>конкурса</a:t>
            </a:r>
            <a:endParaRPr lang="ru-RU" sz="1800" kern="0" dirty="0" smtClean="0">
              <a:solidFill>
                <a:srgbClr val="4D008B"/>
              </a:solidFill>
            </a:endParaRPr>
          </a:p>
        </p:txBody>
      </p:sp>
      <p:grpSp>
        <p:nvGrpSpPr>
          <p:cNvPr id="16" name="object 3"/>
          <p:cNvGrpSpPr/>
          <p:nvPr/>
        </p:nvGrpSpPr>
        <p:grpSpPr>
          <a:xfrm>
            <a:off x="304800" y="2666720"/>
            <a:ext cx="477520" cy="477520"/>
            <a:chOff x="71119" y="995679"/>
            <a:chExt cx="477520" cy="477520"/>
          </a:xfrm>
        </p:grpSpPr>
        <p:pic>
          <p:nvPicPr>
            <p:cNvPr id="18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  <p:pic>
          <p:nvPicPr>
            <p:cNvPr id="2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19" y="995679"/>
              <a:ext cx="477520" cy="477520"/>
            </a:xfrm>
            <a:prstGeom prst="rect">
              <a:avLst/>
            </a:prstGeom>
          </p:spPr>
        </p:pic>
        <p:pic>
          <p:nvPicPr>
            <p:cNvPr id="2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914400" y="1863844"/>
            <a:ext cx="401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Изучить Положение о конкурсе</a:t>
            </a:r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  <p:grpSp>
        <p:nvGrpSpPr>
          <p:cNvPr id="27" name="object 3"/>
          <p:cNvGrpSpPr/>
          <p:nvPr/>
        </p:nvGrpSpPr>
        <p:grpSpPr>
          <a:xfrm>
            <a:off x="304800" y="3562350"/>
            <a:ext cx="477520" cy="477520"/>
            <a:chOff x="71119" y="995679"/>
            <a:chExt cx="477520" cy="477520"/>
          </a:xfrm>
        </p:grpSpPr>
        <p:pic>
          <p:nvPicPr>
            <p:cNvPr id="28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  <p:pic>
          <p:nvPicPr>
            <p:cNvPr id="33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19" y="995679"/>
              <a:ext cx="477520" cy="477520"/>
            </a:xfrm>
            <a:prstGeom prst="rect">
              <a:avLst/>
            </a:prstGeom>
          </p:spPr>
        </p:pic>
        <p:pic>
          <p:nvPicPr>
            <p:cNvPr id="34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79" y="1015999"/>
              <a:ext cx="457200" cy="447039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07160" y="3616444"/>
            <a:ext cx="532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kern="0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Сделать анализ существующих проблем:  </a:t>
            </a:r>
            <a:endParaRPr lang="ru-RU" b="1" kern="0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  <p:pic>
        <p:nvPicPr>
          <p:cNvPr id="35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42480" y="2897496"/>
            <a:ext cx="629920" cy="629920"/>
          </a:xfrm>
          <a:prstGeom prst="rect">
            <a:avLst/>
          </a:prstGeom>
        </p:spPr>
      </p:pic>
      <p:pic>
        <p:nvPicPr>
          <p:cNvPr id="36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64120" y="3257550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00894" y="3527416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algn="ctr">
              <a:lnSpc>
                <a:spcPts val="1230"/>
              </a:lnSpc>
              <a:spcBef>
                <a:spcPts val="90"/>
              </a:spcBef>
            </a:pPr>
            <a:r>
              <a:rPr lang="ru-RU" sz="1400" b="1" spc="-80" dirty="0" smtClean="0">
                <a:solidFill>
                  <a:srgbClr val="4D008B"/>
                </a:solidFill>
                <a:latin typeface="Tahoma"/>
                <a:cs typeface="Tahoma"/>
              </a:rPr>
              <a:t>Партнер</a:t>
            </a:r>
            <a:endParaRPr lang="ru-RU" sz="1400" dirty="0" smtClean="0">
              <a:latin typeface="Tahoma"/>
              <a:cs typeface="Tahoma"/>
            </a:endParaRPr>
          </a:p>
          <a:p>
            <a:pPr algn="ctr">
              <a:lnSpc>
                <a:spcPts val="1230"/>
              </a:lnSpc>
            </a:pPr>
            <a:r>
              <a:rPr lang="ru-RU" sz="1400" b="1" spc="-35" dirty="0" smtClean="0">
                <a:solidFill>
                  <a:srgbClr val="4D008B"/>
                </a:solidFill>
                <a:latin typeface="Tahoma"/>
                <a:cs typeface="Tahoma"/>
              </a:rPr>
              <a:t>с</a:t>
            </a:r>
            <a:r>
              <a:rPr lang="ru-RU" sz="1400" b="1" spc="-30" dirty="0" smtClean="0">
                <a:solidFill>
                  <a:srgbClr val="4D008B"/>
                </a:solidFill>
                <a:latin typeface="Tahoma"/>
                <a:cs typeface="Tahoma"/>
              </a:rPr>
              <a:t> </a:t>
            </a:r>
            <a:r>
              <a:rPr lang="ru-RU" sz="1400" b="1" spc="-125" dirty="0" smtClean="0">
                <a:solidFill>
                  <a:srgbClr val="4D008B"/>
                </a:solidFill>
                <a:latin typeface="Tahoma"/>
                <a:cs typeface="Tahoma"/>
              </a:rPr>
              <a:t>п</a:t>
            </a:r>
            <a:r>
              <a:rPr lang="ru-RU" sz="1400" b="1" spc="-105" dirty="0" smtClean="0">
                <a:solidFill>
                  <a:srgbClr val="4D008B"/>
                </a:solidFill>
                <a:latin typeface="Tahoma"/>
                <a:cs typeface="Tahoma"/>
              </a:rPr>
              <a:t>р</a:t>
            </a:r>
            <a:r>
              <a:rPr lang="ru-RU" sz="1400" b="1" spc="-90" dirty="0" smtClean="0">
                <a:solidFill>
                  <a:srgbClr val="4D008B"/>
                </a:solidFill>
                <a:latin typeface="Tahoma"/>
                <a:cs typeface="Tahoma"/>
              </a:rPr>
              <a:t>о</a:t>
            </a:r>
            <a:r>
              <a:rPr lang="ru-RU" sz="1400" b="1" spc="-85" dirty="0" smtClean="0">
                <a:solidFill>
                  <a:srgbClr val="4D008B"/>
                </a:solidFill>
                <a:latin typeface="Tahoma"/>
                <a:cs typeface="Tahoma"/>
              </a:rPr>
              <a:t>е</a:t>
            </a:r>
            <a:r>
              <a:rPr lang="ru-RU" sz="1400" b="1" spc="-65" dirty="0" smtClean="0">
                <a:solidFill>
                  <a:srgbClr val="4D008B"/>
                </a:solidFill>
                <a:latin typeface="Tahoma"/>
                <a:cs typeface="Tahoma"/>
              </a:rPr>
              <a:t>к</a:t>
            </a:r>
            <a:r>
              <a:rPr lang="ru-RU" sz="1400" b="1" spc="10" dirty="0" smtClean="0">
                <a:solidFill>
                  <a:srgbClr val="4D008B"/>
                </a:solidFill>
                <a:latin typeface="Tahoma"/>
                <a:cs typeface="Tahoma"/>
              </a:rPr>
              <a:t>т</a:t>
            </a:r>
            <a:r>
              <a:rPr lang="ru-RU" sz="1400" b="1" spc="-130" dirty="0" smtClean="0">
                <a:solidFill>
                  <a:srgbClr val="4D008B"/>
                </a:solidFill>
                <a:latin typeface="Tahoma"/>
                <a:cs typeface="Tahoma"/>
              </a:rPr>
              <a:t>н</a:t>
            </a:r>
            <a:r>
              <a:rPr lang="ru-RU" sz="1400" b="1" spc="-90" dirty="0" smtClean="0">
                <a:solidFill>
                  <a:srgbClr val="4D008B"/>
                </a:solidFill>
                <a:latin typeface="Tahoma"/>
                <a:cs typeface="Tahoma"/>
              </a:rPr>
              <a:t>ой</a:t>
            </a:r>
            <a:r>
              <a:rPr lang="ru-RU" sz="1400" b="1" spc="-190" dirty="0" smtClean="0">
                <a:solidFill>
                  <a:srgbClr val="4D008B"/>
                </a:solidFill>
                <a:latin typeface="Tahoma"/>
                <a:cs typeface="Tahoma"/>
              </a:rPr>
              <a:t> </a:t>
            </a:r>
            <a:r>
              <a:rPr lang="ru-RU" sz="1400" b="1" spc="-75" dirty="0" smtClean="0">
                <a:solidFill>
                  <a:srgbClr val="4D008B"/>
                </a:solidFill>
                <a:latin typeface="Tahoma"/>
                <a:cs typeface="Tahoma"/>
              </a:rPr>
              <a:t>за</a:t>
            </a:r>
            <a:r>
              <a:rPr lang="ru-RU" sz="1400" b="1" spc="-45" dirty="0" smtClean="0">
                <a:solidFill>
                  <a:srgbClr val="4D008B"/>
                </a:solidFill>
                <a:latin typeface="Tahoma"/>
                <a:cs typeface="Tahoma"/>
              </a:rPr>
              <a:t>д</a:t>
            </a:r>
            <a:r>
              <a:rPr lang="ru-RU" sz="1400" b="1" spc="-75" dirty="0" smtClean="0">
                <a:solidFill>
                  <a:srgbClr val="4D008B"/>
                </a:solidFill>
                <a:latin typeface="Tahoma"/>
                <a:cs typeface="Tahoma"/>
              </a:rPr>
              <a:t>а</a:t>
            </a:r>
            <a:r>
              <a:rPr lang="ru-RU" sz="1400" b="1" spc="-95" dirty="0" smtClean="0">
                <a:solidFill>
                  <a:srgbClr val="4D008B"/>
                </a:solidFill>
                <a:latin typeface="Tahoma"/>
                <a:cs typeface="Tahoma"/>
              </a:rPr>
              <a:t>ч</a:t>
            </a:r>
            <a:r>
              <a:rPr lang="ru-RU" sz="1400" b="1" spc="-85" dirty="0" smtClean="0">
                <a:solidFill>
                  <a:srgbClr val="4D008B"/>
                </a:solidFill>
                <a:latin typeface="Tahoma"/>
                <a:cs typeface="Tahoma"/>
              </a:rPr>
              <a:t>ей</a:t>
            </a:r>
            <a:endParaRPr lang="ru-RU" sz="1400" dirty="0">
              <a:latin typeface="Tahoma"/>
              <a:cs typeface="Tahoma"/>
            </a:endParaRPr>
          </a:p>
        </p:txBody>
      </p:sp>
      <p:pic>
        <p:nvPicPr>
          <p:cNvPr id="37" name="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76534" y="4153214"/>
            <a:ext cx="629920" cy="574258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6498153" y="4711905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algn="ctr">
              <a:lnSpc>
                <a:spcPts val="1230"/>
              </a:lnSpc>
              <a:spcBef>
                <a:spcPts val="90"/>
              </a:spcBef>
            </a:pPr>
            <a:r>
              <a:rPr lang="ru-RU" sz="1400" b="1" spc="-80" dirty="0">
                <a:solidFill>
                  <a:srgbClr val="4D008B"/>
                </a:solidFill>
                <a:latin typeface="Tahoma"/>
                <a:cs typeface="Tahoma"/>
              </a:rPr>
              <a:t>Своя идея для будущего проекта</a:t>
            </a:r>
            <a:endParaRPr lang="ru-RU" sz="1400" b="1" spc="-80" dirty="0">
              <a:solidFill>
                <a:srgbClr val="4D008B"/>
              </a:solidFill>
              <a:latin typeface="Tahoma"/>
              <a:cs typeface="Tahoma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19800" y="3320257"/>
            <a:ext cx="952200" cy="4011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019800" y="3940382"/>
            <a:ext cx="990600" cy="3839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Сибур — Википеди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" y="4711905"/>
            <a:ext cx="1083142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Газпром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Изображение логотип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562" y="4581020"/>
            <a:ext cx="873729" cy="42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оснефть — Википедия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319" y="4490113"/>
            <a:ext cx="1130706" cy="58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992" y="4752619"/>
            <a:ext cx="1206365" cy="280521"/>
          </a:xfrm>
          <a:prstGeom prst="rect">
            <a:avLst/>
          </a:prstGeom>
        </p:spPr>
      </p:pic>
      <p:pic>
        <p:nvPicPr>
          <p:cNvPr id="1036" name="Picture 12" descr="АО &quot;ТомскНИПИнефть&quot; | Портал &quot;СтартНефтьГаз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00" y="4580938"/>
            <a:ext cx="746464" cy="55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1000" y="57150"/>
            <a:ext cx="1219200" cy="685800"/>
          </a:xfrm>
          <a:prstGeom prst="rect">
            <a:avLst/>
          </a:prstGeom>
          <a:solidFill>
            <a:srgbClr val="41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789" y="169217"/>
            <a:ext cx="7326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над структурой проектного решения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914140"/>
            <a:ext cx="2021839" cy="1229360"/>
          </a:xfrm>
          <a:prstGeom prst="rect">
            <a:avLst/>
          </a:prstGeom>
        </p:spPr>
      </p:pic>
      <p:pic>
        <p:nvPicPr>
          <p:cNvPr id="18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8600" y="971550"/>
            <a:ext cx="1148079" cy="10871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047750"/>
            <a:ext cx="7268336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Актуальность </a:t>
            </a:r>
            <a:r>
              <a:rPr lang="ru-RU" b="1" dirty="0">
                <a:solidFill>
                  <a:srgbClr val="4D008B"/>
                </a:solidFill>
                <a:latin typeface="Tahoma"/>
                <a:cs typeface="Tahoma"/>
              </a:rPr>
              <a:t>–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 </a:t>
            </a:r>
            <a:r>
              <a:rPr lang="ru-RU" b="1" dirty="0" smtClean="0">
                <a:latin typeface="Tahoma"/>
                <a:ea typeface="+mj-ea"/>
                <a:cs typeface="Tahoma"/>
              </a:rPr>
              <a:t>зачем </a:t>
            </a:r>
            <a:r>
              <a:rPr lang="ru-RU" b="1" dirty="0">
                <a:latin typeface="Tahoma"/>
                <a:ea typeface="+mj-ea"/>
                <a:cs typeface="Tahoma"/>
              </a:rPr>
              <a:t>это </a:t>
            </a:r>
            <a:r>
              <a:rPr lang="ru-RU" b="1" dirty="0" smtClean="0">
                <a:latin typeface="Tahoma"/>
                <a:ea typeface="+mj-ea"/>
                <a:cs typeface="Tahoma"/>
              </a:rPr>
              <a:t>нужно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 </a:t>
            </a:r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Какую </a:t>
            </a:r>
            <a:r>
              <a:rPr lang="ru-RU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проблему решает проект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Цель (конкретная, измеримая, актуальная) – </a:t>
            </a:r>
            <a:r>
              <a:rPr lang="ru-RU" b="1" dirty="0">
                <a:latin typeface="Tahoma"/>
                <a:ea typeface="+mj-ea"/>
                <a:cs typeface="Tahoma"/>
              </a:rPr>
              <a:t>что создаем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Задачи – </a:t>
            </a:r>
            <a:r>
              <a:rPr lang="ru-RU" b="1" dirty="0">
                <a:latin typeface="Tahoma"/>
                <a:ea typeface="+mj-ea"/>
                <a:cs typeface="Tahoma"/>
              </a:rPr>
              <a:t>какие шаги по достижению цели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Методика – </a:t>
            </a:r>
            <a:r>
              <a:rPr lang="ru-RU" b="1" dirty="0">
                <a:latin typeface="Tahoma"/>
                <a:ea typeface="+mj-ea"/>
                <a:cs typeface="Tahoma"/>
              </a:rPr>
              <a:t>какие применяем методы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Ресурсы - </a:t>
            </a:r>
            <a:r>
              <a:rPr lang="ru-RU" b="1" dirty="0" smtClean="0">
                <a:latin typeface="Tahoma"/>
                <a:ea typeface="+mj-ea"/>
                <a:cs typeface="Tahoma"/>
              </a:rPr>
              <a:t>что </a:t>
            </a:r>
            <a:r>
              <a:rPr lang="ru-RU" b="1" dirty="0">
                <a:latin typeface="Tahoma"/>
                <a:ea typeface="+mj-ea"/>
                <a:cs typeface="Tahoma"/>
              </a:rPr>
              <a:t>нам понадобиться и как это </a:t>
            </a:r>
            <a:r>
              <a:rPr lang="ru-RU" b="1" dirty="0" smtClean="0">
                <a:latin typeface="Tahoma"/>
                <a:ea typeface="+mj-ea"/>
                <a:cs typeface="Tahoma"/>
              </a:rPr>
              <a:t>получим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Результат – </a:t>
            </a:r>
            <a:r>
              <a:rPr lang="ru-RU" b="1" dirty="0">
                <a:latin typeface="Tahoma"/>
                <a:ea typeface="+mj-ea"/>
                <a:cs typeface="Tahoma"/>
              </a:rPr>
              <a:t>что получили, соответствует ли </a:t>
            </a:r>
            <a:r>
              <a:rPr lang="ru-RU" b="1" dirty="0" smtClean="0">
                <a:latin typeface="Tahoma"/>
                <a:ea typeface="+mj-ea"/>
                <a:cs typeface="Tahoma"/>
              </a:rPr>
              <a:t>замыслу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?</a:t>
            </a:r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  <a:p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016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1000" y="57150"/>
            <a:ext cx="1219200" cy="685800"/>
          </a:xfrm>
          <a:prstGeom prst="rect">
            <a:avLst/>
          </a:prstGeom>
          <a:solidFill>
            <a:srgbClr val="41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789" y="169217"/>
            <a:ext cx="5926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Проработка решения по критериям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150" y="1352550"/>
            <a:ext cx="81266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Решение не выбивается за рамки выбранного направления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Решение является актуальным для местности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Методы/подходы к решению – нестандартные, креативные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Решение не противоречит научной корректности </a:t>
            </a:r>
          </a:p>
          <a:p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(</a:t>
            </a:r>
            <a:r>
              <a:rPr lang="ru-RU" dirty="0" smtClean="0">
                <a:latin typeface="Tahoma"/>
                <a:ea typeface="+mj-ea"/>
                <a:cs typeface="Tahoma"/>
              </a:rPr>
              <a:t>нет нарушений </a:t>
            </a:r>
            <a:r>
              <a:rPr lang="ru-RU" dirty="0" smtClean="0">
                <a:latin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</a:rPr>
              <a:t>сборе, анализе и </a:t>
            </a:r>
            <a:r>
              <a:rPr lang="ru-RU" dirty="0" smtClean="0">
                <a:latin typeface="arial" panose="020B0604020202020204" pitchFamily="34" charset="0"/>
              </a:rPr>
              <a:t>использовании научных</a:t>
            </a:r>
            <a:r>
              <a:rPr lang="ru-RU" dirty="0">
                <a:latin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</a:rPr>
              <a:t>данных и др.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)</a:t>
            </a:r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  <a:p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  <p:pic>
        <p:nvPicPr>
          <p:cNvPr id="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7040" y="3446780"/>
            <a:ext cx="2346960" cy="1696720"/>
          </a:xfrm>
          <a:prstGeom prst="rect">
            <a:avLst/>
          </a:prstGeom>
        </p:spPr>
      </p:pic>
      <p:pic>
        <p:nvPicPr>
          <p:cNvPr id="9" name="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394" y="1047750"/>
            <a:ext cx="518159" cy="5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0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1000" y="57150"/>
            <a:ext cx="1219200" cy="685800"/>
          </a:xfrm>
          <a:prstGeom prst="rect">
            <a:avLst/>
          </a:prstGeom>
          <a:solidFill>
            <a:srgbClr val="41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789" y="169217"/>
            <a:ext cx="3331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Невредные советы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150" y="898959"/>
            <a:ext cx="8666155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ahoma"/>
                <a:ea typeface="+mj-ea"/>
                <a:cs typeface="Tahoma"/>
              </a:rPr>
              <a:t>Обращайтесь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 за помощью при необходимости!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ahoma"/>
                <a:ea typeface="+mj-ea"/>
                <a:cs typeface="Tahoma"/>
              </a:rPr>
              <a:t>Найдите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 то направление, в котором вам будет интересно работать!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ahoma"/>
                <a:ea typeface="+mj-ea"/>
                <a:cs typeface="Tahoma"/>
              </a:rPr>
              <a:t>Не забывайте 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оценивать полученное решение по критериям-</a:t>
            </a:r>
          </a:p>
          <a:p>
            <a:pPr>
              <a:spcAft>
                <a:spcPts val="1200"/>
              </a:spcAft>
            </a:pP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-получите максимальный балл!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Tahoma"/>
                <a:ea typeface="+mj-ea"/>
                <a:cs typeface="Tahoma"/>
              </a:rPr>
              <a:t>Делайте все вовремя</a:t>
            </a:r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-</a:t>
            </a:r>
          </a:p>
          <a:p>
            <a:r>
              <a:rPr lang="ru-RU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-не тяните до последнего дня подачи заявок и конкурсных работ!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  <p:grpSp>
        <p:nvGrpSpPr>
          <p:cNvPr id="8" name="object 19"/>
          <p:cNvGrpSpPr/>
          <p:nvPr/>
        </p:nvGrpSpPr>
        <p:grpSpPr>
          <a:xfrm>
            <a:off x="228600" y="3044190"/>
            <a:ext cx="2794000" cy="1960880"/>
            <a:chOff x="0" y="3119119"/>
            <a:chExt cx="2794000" cy="1960880"/>
          </a:xfrm>
        </p:grpSpPr>
        <p:pic>
          <p:nvPicPr>
            <p:cNvPr id="13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280" y="3119119"/>
              <a:ext cx="2204720" cy="1574799"/>
            </a:xfrm>
            <a:prstGeom prst="rect">
              <a:avLst/>
            </a:prstGeom>
          </p:spPr>
        </p:pic>
        <p:pic>
          <p:nvPicPr>
            <p:cNvPr id="15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444239"/>
              <a:ext cx="1165072" cy="1584960"/>
            </a:xfrm>
            <a:prstGeom prst="rect">
              <a:avLst/>
            </a:prstGeom>
          </p:spPr>
        </p:pic>
        <p:pic>
          <p:nvPicPr>
            <p:cNvPr id="16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1040" y="3952239"/>
              <a:ext cx="1087120" cy="1127760"/>
            </a:xfrm>
            <a:prstGeom prst="rect">
              <a:avLst/>
            </a:prstGeom>
          </p:spPr>
        </p:pic>
      </p:grpSp>
      <p:sp>
        <p:nvSpPr>
          <p:cNvPr id="2" name="Улыбающееся лицо 1"/>
          <p:cNvSpPr/>
          <p:nvPr/>
        </p:nvSpPr>
        <p:spPr>
          <a:xfrm>
            <a:off x="3357369" y="202492"/>
            <a:ext cx="377650" cy="3810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4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1000" y="57150"/>
            <a:ext cx="1219200" cy="685800"/>
          </a:xfrm>
          <a:prstGeom prst="rect">
            <a:avLst/>
          </a:prstGeom>
          <a:solidFill>
            <a:srgbClr val="413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94821" y="144836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БЛАГОДАРЮ ЗА ВНИМАНИЕ!</a:t>
            </a:r>
          </a:p>
          <a:p>
            <a:pPr lvl="0" algn="ctr"/>
            <a:endParaRPr lang="ru-RU" sz="2800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  <a:p>
            <a:pPr lvl="0" algn="ctr"/>
            <a:endParaRPr lang="ru-RU" sz="2800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  <a:p>
            <a:pPr lvl="0" algn="ctr"/>
            <a:r>
              <a:rPr lang="ru-RU" sz="2800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УДАЧИ </a:t>
            </a:r>
            <a:r>
              <a:rPr lang="ru-RU" sz="2800" b="1" dirty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В </a:t>
            </a:r>
            <a:r>
              <a:rPr lang="ru-RU" sz="2800" b="1" dirty="0" smtClean="0">
                <a:solidFill>
                  <a:srgbClr val="4D008B"/>
                </a:solidFill>
                <a:latin typeface="Tahoma"/>
                <a:ea typeface="+mj-ea"/>
                <a:cs typeface="Tahoma"/>
              </a:rPr>
              <a:t>КОНКУРСЕ!</a:t>
            </a:r>
            <a:endParaRPr lang="ru-RU" sz="2800" b="1" dirty="0">
              <a:solidFill>
                <a:srgbClr val="4D008B"/>
              </a:solidFill>
              <a:latin typeface="Tahoma"/>
              <a:ea typeface="+mj-ea"/>
              <a:cs typeface="Tahoma"/>
            </a:endParaRPr>
          </a:p>
        </p:txBody>
      </p:sp>
      <p:pic>
        <p:nvPicPr>
          <p:cNvPr id="11" name="object 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1800" y="895350"/>
            <a:ext cx="2063115" cy="2063661"/>
          </a:xfrm>
          <a:prstGeom prst="rect">
            <a:avLst/>
          </a:prstGeom>
        </p:spPr>
      </p:pic>
      <p:pic>
        <p:nvPicPr>
          <p:cNvPr id="17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9466" y="3415030"/>
            <a:ext cx="1461681" cy="1461681"/>
          </a:xfrm>
          <a:prstGeom prst="rect">
            <a:avLst/>
          </a:prstGeom>
        </p:spPr>
      </p:pic>
      <p:pic>
        <p:nvPicPr>
          <p:cNvPr id="18" name="object 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1759" y="2571750"/>
            <a:ext cx="579120" cy="579119"/>
          </a:xfrm>
          <a:prstGeom prst="rect">
            <a:avLst/>
          </a:prstGeom>
        </p:spPr>
      </p:pic>
      <p:pic>
        <p:nvPicPr>
          <p:cNvPr id="19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9560" y="2861309"/>
            <a:ext cx="701040" cy="6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6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227</Words>
  <Application>Microsoft Office PowerPoint</Application>
  <PresentationFormat>Экран (16:9)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Calibri</vt:lpstr>
      <vt:lpstr>Tahoma</vt:lpstr>
      <vt:lpstr>Wingdings</vt:lpstr>
      <vt:lpstr>Office Theme</vt:lpstr>
      <vt:lpstr>Презентация PowerPoint</vt:lpstr>
      <vt:lpstr>Выбрать для себя область, соответствующую тематике конкурса: экология в нефтяной или газовой промышленности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Неклюдова Анна Павловна</dc:creator>
  <cp:lastModifiedBy>Юлия П. Худобина</cp:lastModifiedBy>
  <cp:revision>20</cp:revision>
  <dcterms:created xsi:type="dcterms:W3CDTF">2022-09-24T16:55:36Z</dcterms:created>
  <dcterms:modified xsi:type="dcterms:W3CDTF">2023-03-31T02:34:12Z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2022-09-24T00:00:00Z</vt:filetime>
  </property>
</Properties>
</file>